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85" r:id="rId2"/>
    <p:sldId id="257" r:id="rId3"/>
    <p:sldId id="286" r:id="rId4"/>
    <p:sldId id="305" r:id="rId5"/>
    <p:sldId id="306" r:id="rId6"/>
    <p:sldId id="307" r:id="rId7"/>
    <p:sldId id="308" r:id="rId8"/>
    <p:sldId id="309" r:id="rId9"/>
    <p:sldId id="313" r:id="rId10"/>
    <p:sldId id="311" r:id="rId11"/>
    <p:sldId id="310" r:id="rId12"/>
    <p:sldId id="314" r:id="rId13"/>
    <p:sldId id="315" r:id="rId14"/>
    <p:sldId id="316" r:id="rId15"/>
    <p:sldId id="317" r:id="rId16"/>
    <p:sldId id="318" r:id="rId17"/>
    <p:sldId id="319" r:id="rId18"/>
    <p:sldId id="320" r:id="rId19"/>
    <p:sldId id="321" r:id="rId20"/>
    <p:sldId id="322" r:id="rId21"/>
    <p:sldId id="323" r:id="rId22"/>
    <p:sldId id="324" r:id="rId23"/>
    <p:sldId id="327" r:id="rId24"/>
    <p:sldId id="348" r:id="rId25"/>
    <p:sldId id="261" r:id="rId26"/>
    <p:sldId id="262" r:id="rId27"/>
    <p:sldId id="325" r:id="rId28"/>
    <p:sldId id="326" r:id="rId29"/>
    <p:sldId id="328" r:id="rId30"/>
    <p:sldId id="329" r:id="rId31"/>
    <p:sldId id="330" r:id="rId32"/>
    <p:sldId id="331" r:id="rId33"/>
    <p:sldId id="332" r:id="rId34"/>
    <p:sldId id="333" r:id="rId35"/>
    <p:sldId id="334" r:id="rId36"/>
    <p:sldId id="349" r:id="rId37"/>
    <p:sldId id="335" r:id="rId38"/>
    <p:sldId id="339" r:id="rId39"/>
    <p:sldId id="340" r:id="rId40"/>
    <p:sldId id="336" r:id="rId41"/>
    <p:sldId id="337" r:id="rId42"/>
    <p:sldId id="342" r:id="rId43"/>
    <p:sldId id="341" r:id="rId44"/>
    <p:sldId id="343" r:id="rId45"/>
    <p:sldId id="344" r:id="rId46"/>
    <p:sldId id="345" r:id="rId47"/>
    <p:sldId id="346" r:id="rId48"/>
    <p:sldId id="347" r:id="rId49"/>
    <p:sldId id="30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5" autoAdjust="0"/>
    <p:restoredTop sz="94706" autoAdjust="0"/>
  </p:normalViewPr>
  <p:slideViewPr>
    <p:cSldViewPr>
      <p:cViewPr varScale="1">
        <p:scale>
          <a:sx n="116" d="100"/>
          <a:sy n="116" d="100"/>
        </p:scale>
        <p:origin x="336" y="108"/>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E2989D-BD9E-4E78-99D2-31DA6C81C947}" type="doc">
      <dgm:prSet loTypeId="urn:microsoft.com/office/officeart/2005/8/layout/chart3" loCatId="relationship" qsTypeId="urn:microsoft.com/office/officeart/2005/8/quickstyle/simple1" qsCatId="simple" csTypeId="urn:microsoft.com/office/officeart/2005/8/colors/colorful5" csCatId="colorful"/>
      <dgm:spPr/>
      <dgm:t>
        <a:bodyPr/>
        <a:lstStyle/>
        <a:p>
          <a:endParaRPr lang="en-GB"/>
        </a:p>
      </dgm:t>
    </dgm:pt>
    <dgm:pt modelId="{0EBB65E0-12AB-4FBE-84D0-251137E4E042}">
      <dgm:prSet custT="1"/>
      <dgm:spPr/>
      <dgm:t>
        <a:bodyPr/>
        <a:lstStyle/>
        <a:p>
          <a:r>
            <a:rPr lang="en-US" sz="1400" dirty="0"/>
            <a:t>Focus on the code rather than the design</a:t>
          </a:r>
          <a:endParaRPr lang="en-GB" sz="1400" dirty="0"/>
        </a:p>
      </dgm:t>
    </dgm:pt>
    <dgm:pt modelId="{491A7C7E-D1E1-4CE9-B030-2BDD4FB917F2}" type="parTrans" cxnId="{E53C3ECB-122F-4A5D-8613-DF19A15B4E25}">
      <dgm:prSet/>
      <dgm:spPr/>
      <dgm:t>
        <a:bodyPr/>
        <a:lstStyle/>
        <a:p>
          <a:endParaRPr lang="en-GB" sz="2000"/>
        </a:p>
      </dgm:t>
    </dgm:pt>
    <dgm:pt modelId="{E23D7689-DB6D-4DB4-BF8E-53B045AD0EFD}" type="sibTrans" cxnId="{E53C3ECB-122F-4A5D-8613-DF19A15B4E25}">
      <dgm:prSet/>
      <dgm:spPr/>
      <dgm:t>
        <a:bodyPr/>
        <a:lstStyle/>
        <a:p>
          <a:endParaRPr lang="en-GB"/>
        </a:p>
      </dgm:t>
    </dgm:pt>
    <dgm:pt modelId="{0D4D4894-4519-4ABF-A582-E649A6668574}">
      <dgm:prSet custT="1"/>
      <dgm:spPr/>
      <dgm:t>
        <a:bodyPr/>
        <a:lstStyle/>
        <a:p>
          <a:r>
            <a:rPr lang="en-US" sz="1050" dirty="0"/>
            <a:t>Are based on an iterative approach to software development</a:t>
          </a:r>
          <a:endParaRPr lang="en-GB" sz="1050" dirty="0"/>
        </a:p>
      </dgm:t>
    </dgm:pt>
    <dgm:pt modelId="{47ED7661-23B6-4043-9A61-9E11858ABC20}" type="parTrans" cxnId="{97AA7C48-2FB9-4595-973C-C22E34AD2046}">
      <dgm:prSet/>
      <dgm:spPr/>
      <dgm:t>
        <a:bodyPr/>
        <a:lstStyle/>
        <a:p>
          <a:endParaRPr lang="en-GB" sz="2000"/>
        </a:p>
      </dgm:t>
    </dgm:pt>
    <dgm:pt modelId="{7081783E-5D4A-44C0-915F-517AF6A17989}" type="sibTrans" cxnId="{97AA7C48-2FB9-4595-973C-C22E34AD2046}">
      <dgm:prSet/>
      <dgm:spPr/>
      <dgm:t>
        <a:bodyPr/>
        <a:lstStyle/>
        <a:p>
          <a:endParaRPr lang="en-GB"/>
        </a:p>
      </dgm:t>
    </dgm:pt>
    <dgm:pt modelId="{33626957-2DA1-4AFC-B859-3BFA94CBFC9D}">
      <dgm:prSet custT="1"/>
      <dgm:spPr/>
      <dgm:t>
        <a:bodyPr/>
        <a:lstStyle/>
        <a:p>
          <a:r>
            <a:rPr lang="en-US" sz="1050" dirty="0"/>
            <a:t>Are intended to deliver working software quickly and evolve this quickly to meet changing requirements.</a:t>
          </a:r>
          <a:endParaRPr lang="en-GB" sz="1050" dirty="0"/>
        </a:p>
      </dgm:t>
    </dgm:pt>
    <dgm:pt modelId="{0AE65A3B-BF80-4CAD-9181-5C71435F9F85}" type="parTrans" cxnId="{232F4A0C-6600-4224-9432-CD8CFEAA709C}">
      <dgm:prSet/>
      <dgm:spPr/>
      <dgm:t>
        <a:bodyPr/>
        <a:lstStyle/>
        <a:p>
          <a:endParaRPr lang="en-GB" sz="2000"/>
        </a:p>
      </dgm:t>
    </dgm:pt>
    <dgm:pt modelId="{C45A31D7-3776-4D8A-9CBF-642B572F20BF}" type="sibTrans" cxnId="{232F4A0C-6600-4224-9432-CD8CFEAA709C}">
      <dgm:prSet/>
      <dgm:spPr/>
      <dgm:t>
        <a:bodyPr/>
        <a:lstStyle/>
        <a:p>
          <a:endParaRPr lang="en-GB"/>
        </a:p>
      </dgm:t>
    </dgm:pt>
    <dgm:pt modelId="{AAB92085-2DF2-4B81-841B-FC08E7559C25}" type="pres">
      <dgm:prSet presAssocID="{72E2989D-BD9E-4E78-99D2-31DA6C81C947}" presName="compositeShape" presStyleCnt="0">
        <dgm:presLayoutVars>
          <dgm:chMax val="7"/>
          <dgm:dir/>
          <dgm:resizeHandles val="exact"/>
        </dgm:presLayoutVars>
      </dgm:prSet>
      <dgm:spPr/>
      <dgm:t>
        <a:bodyPr/>
        <a:lstStyle/>
        <a:p>
          <a:endParaRPr lang="en-US"/>
        </a:p>
      </dgm:t>
    </dgm:pt>
    <dgm:pt modelId="{3D8C1839-45CB-4F80-ACE5-BCD65F835E7F}" type="pres">
      <dgm:prSet presAssocID="{72E2989D-BD9E-4E78-99D2-31DA6C81C947}" presName="wedge1" presStyleLbl="node1" presStyleIdx="0" presStyleCnt="3"/>
      <dgm:spPr/>
      <dgm:t>
        <a:bodyPr/>
        <a:lstStyle/>
        <a:p>
          <a:endParaRPr lang="en-US"/>
        </a:p>
      </dgm:t>
    </dgm:pt>
    <dgm:pt modelId="{105D0CF9-480F-40E2-BD34-724AABDF45B2}" type="pres">
      <dgm:prSet presAssocID="{72E2989D-BD9E-4E78-99D2-31DA6C81C947}" presName="wedge1Tx" presStyleLbl="node1" presStyleIdx="0" presStyleCnt="3">
        <dgm:presLayoutVars>
          <dgm:chMax val="0"/>
          <dgm:chPref val="0"/>
          <dgm:bulletEnabled val="1"/>
        </dgm:presLayoutVars>
      </dgm:prSet>
      <dgm:spPr/>
      <dgm:t>
        <a:bodyPr/>
        <a:lstStyle/>
        <a:p>
          <a:endParaRPr lang="en-US"/>
        </a:p>
      </dgm:t>
    </dgm:pt>
    <dgm:pt modelId="{41DE6253-7901-4D67-B135-3631F78C5307}" type="pres">
      <dgm:prSet presAssocID="{72E2989D-BD9E-4E78-99D2-31DA6C81C947}" presName="wedge2" presStyleLbl="node1" presStyleIdx="1" presStyleCnt="3"/>
      <dgm:spPr/>
      <dgm:t>
        <a:bodyPr/>
        <a:lstStyle/>
        <a:p>
          <a:endParaRPr lang="en-US"/>
        </a:p>
      </dgm:t>
    </dgm:pt>
    <dgm:pt modelId="{3E8BFCA5-C433-4AD6-B6AF-6E23065B8C31}" type="pres">
      <dgm:prSet presAssocID="{72E2989D-BD9E-4E78-99D2-31DA6C81C947}" presName="wedge2Tx" presStyleLbl="node1" presStyleIdx="1" presStyleCnt="3">
        <dgm:presLayoutVars>
          <dgm:chMax val="0"/>
          <dgm:chPref val="0"/>
          <dgm:bulletEnabled val="1"/>
        </dgm:presLayoutVars>
      </dgm:prSet>
      <dgm:spPr/>
      <dgm:t>
        <a:bodyPr/>
        <a:lstStyle/>
        <a:p>
          <a:endParaRPr lang="en-US"/>
        </a:p>
      </dgm:t>
    </dgm:pt>
    <dgm:pt modelId="{4A56B68B-19E7-4D9E-A71B-B757728D5FB5}" type="pres">
      <dgm:prSet presAssocID="{72E2989D-BD9E-4E78-99D2-31DA6C81C947}" presName="wedge3" presStyleLbl="node1" presStyleIdx="2" presStyleCnt="3"/>
      <dgm:spPr/>
      <dgm:t>
        <a:bodyPr/>
        <a:lstStyle/>
        <a:p>
          <a:endParaRPr lang="en-US"/>
        </a:p>
      </dgm:t>
    </dgm:pt>
    <dgm:pt modelId="{DC33C4F7-8CE9-42D7-9AA4-4D38309AB66A}" type="pres">
      <dgm:prSet presAssocID="{72E2989D-BD9E-4E78-99D2-31DA6C81C947}" presName="wedge3Tx" presStyleLbl="node1" presStyleIdx="2" presStyleCnt="3">
        <dgm:presLayoutVars>
          <dgm:chMax val="0"/>
          <dgm:chPref val="0"/>
          <dgm:bulletEnabled val="1"/>
        </dgm:presLayoutVars>
      </dgm:prSet>
      <dgm:spPr/>
      <dgm:t>
        <a:bodyPr/>
        <a:lstStyle/>
        <a:p>
          <a:endParaRPr lang="en-US"/>
        </a:p>
      </dgm:t>
    </dgm:pt>
  </dgm:ptLst>
  <dgm:cxnLst>
    <dgm:cxn modelId="{A98398F2-91FC-4D6E-B38D-CBF0E77B1203}" type="presOf" srcId="{0D4D4894-4519-4ABF-A582-E649A6668574}" destId="{3E8BFCA5-C433-4AD6-B6AF-6E23065B8C31}" srcOrd="1" destOrd="0" presId="urn:microsoft.com/office/officeart/2005/8/layout/chart3"/>
    <dgm:cxn modelId="{BB89F0CB-A8F8-432E-8198-B54C8F29DE0B}" type="presOf" srcId="{0D4D4894-4519-4ABF-A582-E649A6668574}" destId="{41DE6253-7901-4D67-B135-3631F78C5307}" srcOrd="0" destOrd="0" presId="urn:microsoft.com/office/officeart/2005/8/layout/chart3"/>
    <dgm:cxn modelId="{A06628F6-4D90-4D47-98EE-7B7F3DCB7331}" type="presOf" srcId="{0EBB65E0-12AB-4FBE-84D0-251137E4E042}" destId="{105D0CF9-480F-40E2-BD34-724AABDF45B2}" srcOrd="1" destOrd="0" presId="urn:microsoft.com/office/officeart/2005/8/layout/chart3"/>
    <dgm:cxn modelId="{97AA7C48-2FB9-4595-973C-C22E34AD2046}" srcId="{72E2989D-BD9E-4E78-99D2-31DA6C81C947}" destId="{0D4D4894-4519-4ABF-A582-E649A6668574}" srcOrd="1" destOrd="0" parTransId="{47ED7661-23B6-4043-9A61-9E11858ABC20}" sibTransId="{7081783E-5D4A-44C0-915F-517AF6A17989}"/>
    <dgm:cxn modelId="{232F4A0C-6600-4224-9432-CD8CFEAA709C}" srcId="{72E2989D-BD9E-4E78-99D2-31DA6C81C947}" destId="{33626957-2DA1-4AFC-B859-3BFA94CBFC9D}" srcOrd="2" destOrd="0" parTransId="{0AE65A3B-BF80-4CAD-9181-5C71435F9F85}" sibTransId="{C45A31D7-3776-4D8A-9CBF-642B572F20BF}"/>
    <dgm:cxn modelId="{0C3B5C21-AD68-45B2-BF56-FC7EF88523E9}" type="presOf" srcId="{33626957-2DA1-4AFC-B859-3BFA94CBFC9D}" destId="{4A56B68B-19E7-4D9E-A71B-B757728D5FB5}" srcOrd="0" destOrd="0" presId="urn:microsoft.com/office/officeart/2005/8/layout/chart3"/>
    <dgm:cxn modelId="{56BEAFB7-61B9-4241-83F3-C01B049FBE6E}" type="presOf" srcId="{72E2989D-BD9E-4E78-99D2-31DA6C81C947}" destId="{AAB92085-2DF2-4B81-841B-FC08E7559C25}" srcOrd="0" destOrd="0" presId="urn:microsoft.com/office/officeart/2005/8/layout/chart3"/>
    <dgm:cxn modelId="{CB10ECAF-877A-496D-B051-507DBE37C214}" type="presOf" srcId="{0EBB65E0-12AB-4FBE-84D0-251137E4E042}" destId="{3D8C1839-45CB-4F80-ACE5-BCD65F835E7F}" srcOrd="0" destOrd="0" presId="urn:microsoft.com/office/officeart/2005/8/layout/chart3"/>
    <dgm:cxn modelId="{E53C3ECB-122F-4A5D-8613-DF19A15B4E25}" srcId="{72E2989D-BD9E-4E78-99D2-31DA6C81C947}" destId="{0EBB65E0-12AB-4FBE-84D0-251137E4E042}" srcOrd="0" destOrd="0" parTransId="{491A7C7E-D1E1-4CE9-B030-2BDD4FB917F2}" sibTransId="{E23D7689-DB6D-4DB4-BF8E-53B045AD0EFD}"/>
    <dgm:cxn modelId="{43142D70-17A0-468D-A736-E5F2840E7109}" type="presOf" srcId="{33626957-2DA1-4AFC-B859-3BFA94CBFC9D}" destId="{DC33C4F7-8CE9-42D7-9AA4-4D38309AB66A}" srcOrd="1" destOrd="0" presId="urn:microsoft.com/office/officeart/2005/8/layout/chart3"/>
    <dgm:cxn modelId="{57D934A7-DDE6-4436-A6EE-C9ADA70A69F1}" type="presParOf" srcId="{AAB92085-2DF2-4B81-841B-FC08E7559C25}" destId="{3D8C1839-45CB-4F80-ACE5-BCD65F835E7F}" srcOrd="0" destOrd="0" presId="urn:microsoft.com/office/officeart/2005/8/layout/chart3"/>
    <dgm:cxn modelId="{09C9DE48-4698-4EE8-91D7-300885F3CB18}" type="presParOf" srcId="{AAB92085-2DF2-4B81-841B-FC08E7559C25}" destId="{105D0CF9-480F-40E2-BD34-724AABDF45B2}" srcOrd="1" destOrd="0" presId="urn:microsoft.com/office/officeart/2005/8/layout/chart3"/>
    <dgm:cxn modelId="{B087B87A-5808-4D62-86C1-48932158FE94}" type="presParOf" srcId="{AAB92085-2DF2-4B81-841B-FC08E7559C25}" destId="{41DE6253-7901-4D67-B135-3631F78C5307}" srcOrd="2" destOrd="0" presId="urn:microsoft.com/office/officeart/2005/8/layout/chart3"/>
    <dgm:cxn modelId="{B1896426-0D21-48E0-A88B-0E8AFEB8F928}" type="presParOf" srcId="{AAB92085-2DF2-4B81-841B-FC08E7559C25}" destId="{3E8BFCA5-C433-4AD6-B6AF-6E23065B8C31}" srcOrd="3" destOrd="0" presId="urn:microsoft.com/office/officeart/2005/8/layout/chart3"/>
    <dgm:cxn modelId="{93656D26-B949-4313-BD0E-2B7F0F6FC062}" type="presParOf" srcId="{AAB92085-2DF2-4B81-841B-FC08E7559C25}" destId="{4A56B68B-19E7-4D9E-A71B-B757728D5FB5}" srcOrd="4" destOrd="0" presId="urn:microsoft.com/office/officeart/2005/8/layout/chart3"/>
    <dgm:cxn modelId="{85467376-D9B5-4956-8E8D-5F7BEDF34AC2}" type="presParOf" srcId="{AAB92085-2DF2-4B81-841B-FC08E7559C25}" destId="{DC33C4F7-8CE9-42D7-9AA4-4D38309AB66A}"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C40FCF-C446-4E88-AF3B-B5FFEBC8A9C8}"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GB"/>
        </a:p>
      </dgm:t>
    </dgm:pt>
    <dgm:pt modelId="{F4895C74-05C2-4440-83A6-A1635BCD8DAF}">
      <dgm:prSet/>
      <dgm:spPr/>
      <dgm:t>
        <a:bodyPr/>
        <a:lstStyle/>
        <a:p>
          <a:r>
            <a:rPr lang="en-US" dirty="0"/>
            <a:t>Individuals and interactions over processes and tools </a:t>
          </a:r>
          <a:endParaRPr lang="en-GB" dirty="0"/>
        </a:p>
      </dgm:t>
    </dgm:pt>
    <dgm:pt modelId="{7AC1660B-C797-451D-B176-5F97505BB9F6}" type="parTrans" cxnId="{88604AB2-A064-44AF-ADBB-9365A1D506FC}">
      <dgm:prSet/>
      <dgm:spPr/>
      <dgm:t>
        <a:bodyPr/>
        <a:lstStyle/>
        <a:p>
          <a:endParaRPr lang="en-GB"/>
        </a:p>
      </dgm:t>
    </dgm:pt>
    <dgm:pt modelId="{56B7CF04-D224-43BB-9A75-017A69B8DFC9}" type="sibTrans" cxnId="{88604AB2-A064-44AF-ADBB-9365A1D506FC}">
      <dgm:prSet/>
      <dgm:spPr/>
      <dgm:t>
        <a:bodyPr/>
        <a:lstStyle/>
        <a:p>
          <a:endParaRPr lang="en-GB"/>
        </a:p>
      </dgm:t>
    </dgm:pt>
    <dgm:pt modelId="{8AF9B588-2FA7-4E8A-B969-7A933A9F10D9}">
      <dgm:prSet/>
      <dgm:spPr/>
      <dgm:t>
        <a:bodyPr/>
        <a:lstStyle/>
        <a:p>
          <a:r>
            <a:rPr lang="en-US"/>
            <a:t>Working software over comprehensive documentation </a:t>
          </a:r>
          <a:endParaRPr lang="en-GB"/>
        </a:p>
      </dgm:t>
    </dgm:pt>
    <dgm:pt modelId="{511B661E-1F5D-4CEF-8607-D5D390684AA2}" type="parTrans" cxnId="{D3C89FC4-9E4C-4F1B-98AA-CCD70C48120C}">
      <dgm:prSet/>
      <dgm:spPr/>
      <dgm:t>
        <a:bodyPr/>
        <a:lstStyle/>
        <a:p>
          <a:endParaRPr lang="en-GB"/>
        </a:p>
      </dgm:t>
    </dgm:pt>
    <dgm:pt modelId="{330C1F4B-2101-4DB7-A9C5-322CCAB32635}" type="sibTrans" cxnId="{D3C89FC4-9E4C-4F1B-98AA-CCD70C48120C}">
      <dgm:prSet/>
      <dgm:spPr/>
      <dgm:t>
        <a:bodyPr/>
        <a:lstStyle/>
        <a:p>
          <a:endParaRPr lang="en-GB"/>
        </a:p>
      </dgm:t>
    </dgm:pt>
    <dgm:pt modelId="{CFE8861B-0C72-45B5-AC86-23F48E2A627A}">
      <dgm:prSet/>
      <dgm:spPr/>
      <dgm:t>
        <a:bodyPr/>
        <a:lstStyle/>
        <a:p>
          <a:r>
            <a:rPr lang="en-US"/>
            <a:t>Customer collaboration over contract negotiation </a:t>
          </a:r>
          <a:endParaRPr lang="en-GB"/>
        </a:p>
      </dgm:t>
    </dgm:pt>
    <dgm:pt modelId="{C1364C19-5B6B-48F8-AC41-2817066B4C43}" type="parTrans" cxnId="{FFC9F07F-1A6F-4CF2-A066-0168D44528C9}">
      <dgm:prSet/>
      <dgm:spPr/>
      <dgm:t>
        <a:bodyPr/>
        <a:lstStyle/>
        <a:p>
          <a:endParaRPr lang="en-GB"/>
        </a:p>
      </dgm:t>
    </dgm:pt>
    <dgm:pt modelId="{670D2121-5343-49EE-9F40-20F605FD5BB3}" type="sibTrans" cxnId="{FFC9F07F-1A6F-4CF2-A066-0168D44528C9}">
      <dgm:prSet/>
      <dgm:spPr/>
      <dgm:t>
        <a:bodyPr/>
        <a:lstStyle/>
        <a:p>
          <a:endParaRPr lang="en-GB"/>
        </a:p>
      </dgm:t>
    </dgm:pt>
    <dgm:pt modelId="{2E7306E5-BA79-4BA2-A364-AA870551ED31}">
      <dgm:prSet/>
      <dgm:spPr/>
      <dgm:t>
        <a:bodyPr/>
        <a:lstStyle/>
        <a:p>
          <a:r>
            <a:rPr lang="en-US"/>
            <a:t>Responding to change over following a plan</a:t>
          </a:r>
          <a:endParaRPr lang="en-GB"/>
        </a:p>
      </dgm:t>
    </dgm:pt>
    <dgm:pt modelId="{05EA055F-284D-41FE-AC6E-4374953B3BC9}" type="parTrans" cxnId="{0C650246-3A5A-4382-BA78-76D624FA4147}">
      <dgm:prSet/>
      <dgm:spPr/>
      <dgm:t>
        <a:bodyPr/>
        <a:lstStyle/>
        <a:p>
          <a:endParaRPr lang="en-GB"/>
        </a:p>
      </dgm:t>
    </dgm:pt>
    <dgm:pt modelId="{DF1AECB0-7D78-41C7-93C6-A1B4145179C1}" type="sibTrans" cxnId="{0C650246-3A5A-4382-BA78-76D624FA4147}">
      <dgm:prSet/>
      <dgm:spPr/>
      <dgm:t>
        <a:bodyPr/>
        <a:lstStyle/>
        <a:p>
          <a:endParaRPr lang="en-GB"/>
        </a:p>
      </dgm:t>
    </dgm:pt>
    <dgm:pt modelId="{B9D1668A-AACC-4928-9687-72E35F5B4AC3}" type="pres">
      <dgm:prSet presAssocID="{66C40FCF-C446-4E88-AF3B-B5FFEBC8A9C8}" presName="linear" presStyleCnt="0">
        <dgm:presLayoutVars>
          <dgm:dir/>
          <dgm:animLvl val="lvl"/>
          <dgm:resizeHandles val="exact"/>
        </dgm:presLayoutVars>
      </dgm:prSet>
      <dgm:spPr/>
      <dgm:t>
        <a:bodyPr/>
        <a:lstStyle/>
        <a:p>
          <a:endParaRPr lang="en-US"/>
        </a:p>
      </dgm:t>
    </dgm:pt>
    <dgm:pt modelId="{53A96705-8FC8-4B9C-9FED-E0919521E072}" type="pres">
      <dgm:prSet presAssocID="{F4895C74-05C2-4440-83A6-A1635BCD8DAF}" presName="parentLin" presStyleCnt="0"/>
      <dgm:spPr/>
    </dgm:pt>
    <dgm:pt modelId="{F6D1D43A-7062-4A55-87A4-7532E9E48F2B}" type="pres">
      <dgm:prSet presAssocID="{F4895C74-05C2-4440-83A6-A1635BCD8DAF}" presName="parentLeftMargin" presStyleLbl="node1" presStyleIdx="0" presStyleCnt="4"/>
      <dgm:spPr/>
      <dgm:t>
        <a:bodyPr/>
        <a:lstStyle/>
        <a:p>
          <a:endParaRPr lang="en-US"/>
        </a:p>
      </dgm:t>
    </dgm:pt>
    <dgm:pt modelId="{C68E0C84-C31F-4E87-9582-7F9B6A89D644}" type="pres">
      <dgm:prSet presAssocID="{F4895C74-05C2-4440-83A6-A1635BCD8DAF}" presName="parentText" presStyleLbl="node1" presStyleIdx="0" presStyleCnt="4">
        <dgm:presLayoutVars>
          <dgm:chMax val="0"/>
          <dgm:bulletEnabled val="1"/>
        </dgm:presLayoutVars>
      </dgm:prSet>
      <dgm:spPr/>
      <dgm:t>
        <a:bodyPr/>
        <a:lstStyle/>
        <a:p>
          <a:endParaRPr lang="en-US"/>
        </a:p>
      </dgm:t>
    </dgm:pt>
    <dgm:pt modelId="{7A4CC835-8AD4-48C2-A923-819058F84374}" type="pres">
      <dgm:prSet presAssocID="{F4895C74-05C2-4440-83A6-A1635BCD8DAF}" presName="negativeSpace" presStyleCnt="0"/>
      <dgm:spPr/>
    </dgm:pt>
    <dgm:pt modelId="{3F00B41C-F468-4F1F-9582-F2A496EE0E06}" type="pres">
      <dgm:prSet presAssocID="{F4895C74-05C2-4440-83A6-A1635BCD8DAF}" presName="childText" presStyleLbl="conFgAcc1" presStyleIdx="0" presStyleCnt="4">
        <dgm:presLayoutVars>
          <dgm:bulletEnabled val="1"/>
        </dgm:presLayoutVars>
      </dgm:prSet>
      <dgm:spPr/>
    </dgm:pt>
    <dgm:pt modelId="{9A81D162-777B-4048-9D44-FC93314A25BD}" type="pres">
      <dgm:prSet presAssocID="{56B7CF04-D224-43BB-9A75-017A69B8DFC9}" presName="spaceBetweenRectangles" presStyleCnt="0"/>
      <dgm:spPr/>
    </dgm:pt>
    <dgm:pt modelId="{7DFBC756-2AB3-49EF-9D9F-5D3C48551EC8}" type="pres">
      <dgm:prSet presAssocID="{8AF9B588-2FA7-4E8A-B969-7A933A9F10D9}" presName="parentLin" presStyleCnt="0"/>
      <dgm:spPr/>
    </dgm:pt>
    <dgm:pt modelId="{A2A6DE12-644B-41DA-8D80-23B4A127C909}" type="pres">
      <dgm:prSet presAssocID="{8AF9B588-2FA7-4E8A-B969-7A933A9F10D9}" presName="parentLeftMargin" presStyleLbl="node1" presStyleIdx="0" presStyleCnt="4"/>
      <dgm:spPr/>
      <dgm:t>
        <a:bodyPr/>
        <a:lstStyle/>
        <a:p>
          <a:endParaRPr lang="en-US"/>
        </a:p>
      </dgm:t>
    </dgm:pt>
    <dgm:pt modelId="{28D2D2B7-FAFE-4A73-8926-F02884CD46EF}" type="pres">
      <dgm:prSet presAssocID="{8AF9B588-2FA7-4E8A-B969-7A933A9F10D9}" presName="parentText" presStyleLbl="node1" presStyleIdx="1" presStyleCnt="4">
        <dgm:presLayoutVars>
          <dgm:chMax val="0"/>
          <dgm:bulletEnabled val="1"/>
        </dgm:presLayoutVars>
      </dgm:prSet>
      <dgm:spPr/>
      <dgm:t>
        <a:bodyPr/>
        <a:lstStyle/>
        <a:p>
          <a:endParaRPr lang="en-US"/>
        </a:p>
      </dgm:t>
    </dgm:pt>
    <dgm:pt modelId="{4F834D49-3235-47F5-A268-164B6F420721}" type="pres">
      <dgm:prSet presAssocID="{8AF9B588-2FA7-4E8A-B969-7A933A9F10D9}" presName="negativeSpace" presStyleCnt="0"/>
      <dgm:spPr/>
    </dgm:pt>
    <dgm:pt modelId="{D31E785D-E20F-484E-ADB1-407C2119797E}" type="pres">
      <dgm:prSet presAssocID="{8AF9B588-2FA7-4E8A-B969-7A933A9F10D9}" presName="childText" presStyleLbl="conFgAcc1" presStyleIdx="1" presStyleCnt="4">
        <dgm:presLayoutVars>
          <dgm:bulletEnabled val="1"/>
        </dgm:presLayoutVars>
      </dgm:prSet>
      <dgm:spPr/>
    </dgm:pt>
    <dgm:pt modelId="{0D8CE1C6-B662-4624-A637-FCBD773A69B8}" type="pres">
      <dgm:prSet presAssocID="{330C1F4B-2101-4DB7-A9C5-322CCAB32635}" presName="spaceBetweenRectangles" presStyleCnt="0"/>
      <dgm:spPr/>
    </dgm:pt>
    <dgm:pt modelId="{75D6728A-F9F6-4F2B-B547-EDBC19AE8929}" type="pres">
      <dgm:prSet presAssocID="{CFE8861B-0C72-45B5-AC86-23F48E2A627A}" presName="parentLin" presStyleCnt="0"/>
      <dgm:spPr/>
    </dgm:pt>
    <dgm:pt modelId="{D32F9C53-8BA6-4EA2-B0B5-CA5A942D3A85}" type="pres">
      <dgm:prSet presAssocID="{CFE8861B-0C72-45B5-AC86-23F48E2A627A}" presName="parentLeftMargin" presStyleLbl="node1" presStyleIdx="1" presStyleCnt="4"/>
      <dgm:spPr/>
      <dgm:t>
        <a:bodyPr/>
        <a:lstStyle/>
        <a:p>
          <a:endParaRPr lang="en-US"/>
        </a:p>
      </dgm:t>
    </dgm:pt>
    <dgm:pt modelId="{62A1F834-0355-4B41-B7FD-58F952E490C5}" type="pres">
      <dgm:prSet presAssocID="{CFE8861B-0C72-45B5-AC86-23F48E2A627A}" presName="parentText" presStyleLbl="node1" presStyleIdx="2" presStyleCnt="4">
        <dgm:presLayoutVars>
          <dgm:chMax val="0"/>
          <dgm:bulletEnabled val="1"/>
        </dgm:presLayoutVars>
      </dgm:prSet>
      <dgm:spPr/>
      <dgm:t>
        <a:bodyPr/>
        <a:lstStyle/>
        <a:p>
          <a:endParaRPr lang="en-US"/>
        </a:p>
      </dgm:t>
    </dgm:pt>
    <dgm:pt modelId="{4BDBA870-CF65-4593-86B0-B3FAFCAFDA95}" type="pres">
      <dgm:prSet presAssocID="{CFE8861B-0C72-45B5-AC86-23F48E2A627A}" presName="negativeSpace" presStyleCnt="0"/>
      <dgm:spPr/>
    </dgm:pt>
    <dgm:pt modelId="{BAA10254-FBB5-4CA1-8310-C65C35ACE29E}" type="pres">
      <dgm:prSet presAssocID="{CFE8861B-0C72-45B5-AC86-23F48E2A627A}" presName="childText" presStyleLbl="conFgAcc1" presStyleIdx="2" presStyleCnt="4">
        <dgm:presLayoutVars>
          <dgm:bulletEnabled val="1"/>
        </dgm:presLayoutVars>
      </dgm:prSet>
      <dgm:spPr/>
    </dgm:pt>
    <dgm:pt modelId="{FCD0C9F6-626B-4742-B928-C7D343C477E1}" type="pres">
      <dgm:prSet presAssocID="{670D2121-5343-49EE-9F40-20F605FD5BB3}" presName="spaceBetweenRectangles" presStyleCnt="0"/>
      <dgm:spPr/>
    </dgm:pt>
    <dgm:pt modelId="{FC9DB881-A484-48F9-AE61-317A33CF0CEF}" type="pres">
      <dgm:prSet presAssocID="{2E7306E5-BA79-4BA2-A364-AA870551ED31}" presName="parentLin" presStyleCnt="0"/>
      <dgm:spPr/>
    </dgm:pt>
    <dgm:pt modelId="{5BE091FA-4EC9-499E-BBEA-92F1850D0A9B}" type="pres">
      <dgm:prSet presAssocID="{2E7306E5-BA79-4BA2-A364-AA870551ED31}" presName="parentLeftMargin" presStyleLbl="node1" presStyleIdx="2" presStyleCnt="4"/>
      <dgm:spPr/>
      <dgm:t>
        <a:bodyPr/>
        <a:lstStyle/>
        <a:p>
          <a:endParaRPr lang="en-US"/>
        </a:p>
      </dgm:t>
    </dgm:pt>
    <dgm:pt modelId="{0164FC1D-725D-4330-A8EA-C81067175433}" type="pres">
      <dgm:prSet presAssocID="{2E7306E5-BA79-4BA2-A364-AA870551ED31}" presName="parentText" presStyleLbl="node1" presStyleIdx="3" presStyleCnt="4">
        <dgm:presLayoutVars>
          <dgm:chMax val="0"/>
          <dgm:bulletEnabled val="1"/>
        </dgm:presLayoutVars>
      </dgm:prSet>
      <dgm:spPr/>
      <dgm:t>
        <a:bodyPr/>
        <a:lstStyle/>
        <a:p>
          <a:endParaRPr lang="en-US"/>
        </a:p>
      </dgm:t>
    </dgm:pt>
    <dgm:pt modelId="{17C5FB05-AA61-4617-A8B4-E5C7726F2B9A}" type="pres">
      <dgm:prSet presAssocID="{2E7306E5-BA79-4BA2-A364-AA870551ED31}" presName="negativeSpace" presStyleCnt="0"/>
      <dgm:spPr/>
    </dgm:pt>
    <dgm:pt modelId="{B86324D2-E38C-4B6E-BEC3-7972C3F12D66}" type="pres">
      <dgm:prSet presAssocID="{2E7306E5-BA79-4BA2-A364-AA870551ED31}" presName="childText" presStyleLbl="conFgAcc1" presStyleIdx="3" presStyleCnt="4">
        <dgm:presLayoutVars>
          <dgm:bulletEnabled val="1"/>
        </dgm:presLayoutVars>
      </dgm:prSet>
      <dgm:spPr/>
    </dgm:pt>
  </dgm:ptLst>
  <dgm:cxnLst>
    <dgm:cxn modelId="{D3C89FC4-9E4C-4F1B-98AA-CCD70C48120C}" srcId="{66C40FCF-C446-4E88-AF3B-B5FFEBC8A9C8}" destId="{8AF9B588-2FA7-4E8A-B969-7A933A9F10D9}" srcOrd="1" destOrd="0" parTransId="{511B661E-1F5D-4CEF-8607-D5D390684AA2}" sibTransId="{330C1F4B-2101-4DB7-A9C5-322CCAB32635}"/>
    <dgm:cxn modelId="{141E750C-87CD-4A30-8A71-11F74C2C99F0}" type="presOf" srcId="{CFE8861B-0C72-45B5-AC86-23F48E2A627A}" destId="{D32F9C53-8BA6-4EA2-B0B5-CA5A942D3A85}" srcOrd="0" destOrd="0" presId="urn:microsoft.com/office/officeart/2005/8/layout/list1"/>
    <dgm:cxn modelId="{D9353742-C3ED-4BC9-8A8A-798870915A68}" type="presOf" srcId="{66C40FCF-C446-4E88-AF3B-B5FFEBC8A9C8}" destId="{B9D1668A-AACC-4928-9687-72E35F5B4AC3}" srcOrd="0" destOrd="0" presId="urn:microsoft.com/office/officeart/2005/8/layout/list1"/>
    <dgm:cxn modelId="{0C650246-3A5A-4382-BA78-76D624FA4147}" srcId="{66C40FCF-C446-4E88-AF3B-B5FFEBC8A9C8}" destId="{2E7306E5-BA79-4BA2-A364-AA870551ED31}" srcOrd="3" destOrd="0" parTransId="{05EA055F-284D-41FE-AC6E-4374953B3BC9}" sibTransId="{DF1AECB0-7D78-41C7-93C6-A1B4145179C1}"/>
    <dgm:cxn modelId="{FFC9F07F-1A6F-4CF2-A066-0168D44528C9}" srcId="{66C40FCF-C446-4E88-AF3B-B5FFEBC8A9C8}" destId="{CFE8861B-0C72-45B5-AC86-23F48E2A627A}" srcOrd="2" destOrd="0" parTransId="{C1364C19-5B6B-48F8-AC41-2817066B4C43}" sibTransId="{670D2121-5343-49EE-9F40-20F605FD5BB3}"/>
    <dgm:cxn modelId="{7C9AE480-6035-4431-BD15-49C9A42A957B}" type="presOf" srcId="{F4895C74-05C2-4440-83A6-A1635BCD8DAF}" destId="{C68E0C84-C31F-4E87-9582-7F9B6A89D644}" srcOrd="1" destOrd="0" presId="urn:microsoft.com/office/officeart/2005/8/layout/list1"/>
    <dgm:cxn modelId="{B35A37B2-4FFD-4177-B28A-7A9DB59F359C}" type="presOf" srcId="{8AF9B588-2FA7-4E8A-B969-7A933A9F10D9}" destId="{A2A6DE12-644B-41DA-8D80-23B4A127C909}" srcOrd="0" destOrd="0" presId="urn:microsoft.com/office/officeart/2005/8/layout/list1"/>
    <dgm:cxn modelId="{6E5ACF3D-96A7-4ACF-BC1D-E3CEA97CC725}" type="presOf" srcId="{8AF9B588-2FA7-4E8A-B969-7A933A9F10D9}" destId="{28D2D2B7-FAFE-4A73-8926-F02884CD46EF}" srcOrd="1" destOrd="0" presId="urn:microsoft.com/office/officeart/2005/8/layout/list1"/>
    <dgm:cxn modelId="{3FFCCA79-9BE2-4C7D-A5F5-00CD16F0B4E7}" type="presOf" srcId="{F4895C74-05C2-4440-83A6-A1635BCD8DAF}" destId="{F6D1D43A-7062-4A55-87A4-7532E9E48F2B}" srcOrd="0" destOrd="0" presId="urn:microsoft.com/office/officeart/2005/8/layout/list1"/>
    <dgm:cxn modelId="{B098BA59-A5B5-40F4-8C17-5686A4E55E2C}" type="presOf" srcId="{CFE8861B-0C72-45B5-AC86-23F48E2A627A}" destId="{62A1F834-0355-4B41-B7FD-58F952E490C5}" srcOrd="1" destOrd="0" presId="urn:microsoft.com/office/officeart/2005/8/layout/list1"/>
    <dgm:cxn modelId="{313FE753-FC16-486A-8A35-F7952628670A}" type="presOf" srcId="{2E7306E5-BA79-4BA2-A364-AA870551ED31}" destId="{0164FC1D-725D-4330-A8EA-C81067175433}" srcOrd="1" destOrd="0" presId="urn:microsoft.com/office/officeart/2005/8/layout/list1"/>
    <dgm:cxn modelId="{EC00B703-C0C3-469F-8340-9170EE106FF2}" type="presOf" srcId="{2E7306E5-BA79-4BA2-A364-AA870551ED31}" destId="{5BE091FA-4EC9-499E-BBEA-92F1850D0A9B}" srcOrd="0" destOrd="0" presId="urn:microsoft.com/office/officeart/2005/8/layout/list1"/>
    <dgm:cxn modelId="{88604AB2-A064-44AF-ADBB-9365A1D506FC}" srcId="{66C40FCF-C446-4E88-AF3B-B5FFEBC8A9C8}" destId="{F4895C74-05C2-4440-83A6-A1635BCD8DAF}" srcOrd="0" destOrd="0" parTransId="{7AC1660B-C797-451D-B176-5F97505BB9F6}" sibTransId="{56B7CF04-D224-43BB-9A75-017A69B8DFC9}"/>
    <dgm:cxn modelId="{278E363B-11E9-4782-AF63-FCDAB89FAC92}" type="presParOf" srcId="{B9D1668A-AACC-4928-9687-72E35F5B4AC3}" destId="{53A96705-8FC8-4B9C-9FED-E0919521E072}" srcOrd="0" destOrd="0" presId="urn:microsoft.com/office/officeart/2005/8/layout/list1"/>
    <dgm:cxn modelId="{A7EAABEF-D6AC-4687-BE61-F92DC1FA9BD6}" type="presParOf" srcId="{53A96705-8FC8-4B9C-9FED-E0919521E072}" destId="{F6D1D43A-7062-4A55-87A4-7532E9E48F2B}" srcOrd="0" destOrd="0" presId="urn:microsoft.com/office/officeart/2005/8/layout/list1"/>
    <dgm:cxn modelId="{84947F97-94A7-4ABB-BC8B-34E45743F381}" type="presParOf" srcId="{53A96705-8FC8-4B9C-9FED-E0919521E072}" destId="{C68E0C84-C31F-4E87-9582-7F9B6A89D644}" srcOrd="1" destOrd="0" presId="urn:microsoft.com/office/officeart/2005/8/layout/list1"/>
    <dgm:cxn modelId="{A68B258C-BD17-41D2-93CF-2313C8BE3D19}" type="presParOf" srcId="{B9D1668A-AACC-4928-9687-72E35F5B4AC3}" destId="{7A4CC835-8AD4-48C2-A923-819058F84374}" srcOrd="1" destOrd="0" presId="urn:microsoft.com/office/officeart/2005/8/layout/list1"/>
    <dgm:cxn modelId="{967B8FAD-6CA8-4C6F-BC79-F990D95B4A59}" type="presParOf" srcId="{B9D1668A-AACC-4928-9687-72E35F5B4AC3}" destId="{3F00B41C-F468-4F1F-9582-F2A496EE0E06}" srcOrd="2" destOrd="0" presId="urn:microsoft.com/office/officeart/2005/8/layout/list1"/>
    <dgm:cxn modelId="{3D18E64A-2D43-4A8C-9743-845652673630}" type="presParOf" srcId="{B9D1668A-AACC-4928-9687-72E35F5B4AC3}" destId="{9A81D162-777B-4048-9D44-FC93314A25BD}" srcOrd="3" destOrd="0" presId="urn:microsoft.com/office/officeart/2005/8/layout/list1"/>
    <dgm:cxn modelId="{EB42F6B1-DEAD-4CE7-BBD7-0340B1CB8E28}" type="presParOf" srcId="{B9D1668A-AACC-4928-9687-72E35F5B4AC3}" destId="{7DFBC756-2AB3-49EF-9D9F-5D3C48551EC8}" srcOrd="4" destOrd="0" presId="urn:microsoft.com/office/officeart/2005/8/layout/list1"/>
    <dgm:cxn modelId="{9071570A-57D9-4898-9607-BC198B9953F9}" type="presParOf" srcId="{7DFBC756-2AB3-49EF-9D9F-5D3C48551EC8}" destId="{A2A6DE12-644B-41DA-8D80-23B4A127C909}" srcOrd="0" destOrd="0" presId="urn:microsoft.com/office/officeart/2005/8/layout/list1"/>
    <dgm:cxn modelId="{B16112A7-73D9-4414-A662-CF91128D5B51}" type="presParOf" srcId="{7DFBC756-2AB3-49EF-9D9F-5D3C48551EC8}" destId="{28D2D2B7-FAFE-4A73-8926-F02884CD46EF}" srcOrd="1" destOrd="0" presId="urn:microsoft.com/office/officeart/2005/8/layout/list1"/>
    <dgm:cxn modelId="{D561CAEE-5CF7-48E8-8001-FCC417691A8E}" type="presParOf" srcId="{B9D1668A-AACC-4928-9687-72E35F5B4AC3}" destId="{4F834D49-3235-47F5-A268-164B6F420721}" srcOrd="5" destOrd="0" presId="urn:microsoft.com/office/officeart/2005/8/layout/list1"/>
    <dgm:cxn modelId="{230216C2-F0D6-4A97-90BF-66E8B02DD1AF}" type="presParOf" srcId="{B9D1668A-AACC-4928-9687-72E35F5B4AC3}" destId="{D31E785D-E20F-484E-ADB1-407C2119797E}" srcOrd="6" destOrd="0" presId="urn:microsoft.com/office/officeart/2005/8/layout/list1"/>
    <dgm:cxn modelId="{E12DFD28-3B37-4A3D-90B0-6B29FC348F4A}" type="presParOf" srcId="{B9D1668A-AACC-4928-9687-72E35F5B4AC3}" destId="{0D8CE1C6-B662-4624-A637-FCBD773A69B8}" srcOrd="7" destOrd="0" presId="urn:microsoft.com/office/officeart/2005/8/layout/list1"/>
    <dgm:cxn modelId="{BD9EFA75-8A90-4D46-B039-7AC138C3B518}" type="presParOf" srcId="{B9D1668A-AACC-4928-9687-72E35F5B4AC3}" destId="{75D6728A-F9F6-4F2B-B547-EDBC19AE8929}" srcOrd="8" destOrd="0" presId="urn:microsoft.com/office/officeart/2005/8/layout/list1"/>
    <dgm:cxn modelId="{976BA9A6-86E2-4738-B6C7-B9790D4AD29E}" type="presParOf" srcId="{75D6728A-F9F6-4F2B-B547-EDBC19AE8929}" destId="{D32F9C53-8BA6-4EA2-B0B5-CA5A942D3A85}" srcOrd="0" destOrd="0" presId="urn:microsoft.com/office/officeart/2005/8/layout/list1"/>
    <dgm:cxn modelId="{7667C044-0EB1-4BF8-8843-A23FCFA1B001}" type="presParOf" srcId="{75D6728A-F9F6-4F2B-B547-EDBC19AE8929}" destId="{62A1F834-0355-4B41-B7FD-58F952E490C5}" srcOrd="1" destOrd="0" presId="urn:microsoft.com/office/officeart/2005/8/layout/list1"/>
    <dgm:cxn modelId="{E6C1AB8E-82A9-402B-8162-3E41C9F8AE98}" type="presParOf" srcId="{B9D1668A-AACC-4928-9687-72E35F5B4AC3}" destId="{4BDBA870-CF65-4593-86B0-B3FAFCAFDA95}" srcOrd="9" destOrd="0" presId="urn:microsoft.com/office/officeart/2005/8/layout/list1"/>
    <dgm:cxn modelId="{9702CCE2-801F-4775-8F7A-0A1DE96F6D18}" type="presParOf" srcId="{B9D1668A-AACC-4928-9687-72E35F5B4AC3}" destId="{BAA10254-FBB5-4CA1-8310-C65C35ACE29E}" srcOrd="10" destOrd="0" presId="urn:microsoft.com/office/officeart/2005/8/layout/list1"/>
    <dgm:cxn modelId="{0B4C3C8D-5480-4918-888A-C764A9F4408E}" type="presParOf" srcId="{B9D1668A-AACC-4928-9687-72E35F5B4AC3}" destId="{FCD0C9F6-626B-4742-B928-C7D343C477E1}" srcOrd="11" destOrd="0" presId="urn:microsoft.com/office/officeart/2005/8/layout/list1"/>
    <dgm:cxn modelId="{158CF8C4-7727-448E-910B-F309520810A1}" type="presParOf" srcId="{B9D1668A-AACC-4928-9687-72E35F5B4AC3}" destId="{FC9DB881-A484-48F9-AE61-317A33CF0CEF}" srcOrd="12" destOrd="0" presId="urn:microsoft.com/office/officeart/2005/8/layout/list1"/>
    <dgm:cxn modelId="{292D7340-870E-4953-871B-FB4D29ADFE1B}" type="presParOf" srcId="{FC9DB881-A484-48F9-AE61-317A33CF0CEF}" destId="{5BE091FA-4EC9-499E-BBEA-92F1850D0A9B}" srcOrd="0" destOrd="0" presId="urn:microsoft.com/office/officeart/2005/8/layout/list1"/>
    <dgm:cxn modelId="{F7E65CD5-8D36-49AA-B8D9-0F01A0DB4D4A}" type="presParOf" srcId="{FC9DB881-A484-48F9-AE61-317A33CF0CEF}" destId="{0164FC1D-725D-4330-A8EA-C81067175433}" srcOrd="1" destOrd="0" presId="urn:microsoft.com/office/officeart/2005/8/layout/list1"/>
    <dgm:cxn modelId="{4FE6454F-9F30-48AF-A5EA-3DF4F57A511B}" type="presParOf" srcId="{B9D1668A-AACC-4928-9687-72E35F5B4AC3}" destId="{17C5FB05-AA61-4617-A8B4-E5C7726F2B9A}" srcOrd="13" destOrd="0" presId="urn:microsoft.com/office/officeart/2005/8/layout/list1"/>
    <dgm:cxn modelId="{FEA9D3AC-9E5C-493C-8640-5A0F222FA004}" type="presParOf" srcId="{B9D1668A-AACC-4928-9687-72E35F5B4AC3}" destId="{B86324D2-E38C-4B6E-BEC3-7972C3F12D66}"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FD4E97-76A1-4BA9-91CE-87A961AE3092}" type="doc">
      <dgm:prSet loTypeId="urn:microsoft.com/office/officeart/2005/8/layout/arrow6" loCatId="process" qsTypeId="urn:microsoft.com/office/officeart/2005/8/quickstyle/simple1" qsCatId="simple" csTypeId="urn:microsoft.com/office/officeart/2005/8/colors/colorful1" csCatId="colorful" phldr="1"/>
      <dgm:spPr/>
      <dgm:t>
        <a:bodyPr/>
        <a:lstStyle/>
        <a:p>
          <a:endParaRPr lang="en-GB"/>
        </a:p>
      </dgm:t>
    </dgm:pt>
    <dgm:pt modelId="{ACF65B46-CDBB-43C9-91D8-B34A4696D7EC}">
      <dgm:prSet custT="1"/>
      <dgm:spPr/>
      <dgm:t>
        <a:bodyPr/>
        <a:lstStyle/>
        <a:p>
          <a:r>
            <a:rPr lang="en-US" sz="1800" dirty="0"/>
            <a:t>Product development where a software company is developing a small or medium-sized product for sale.</a:t>
          </a:r>
          <a:endParaRPr lang="en-GB" sz="1800" dirty="0"/>
        </a:p>
      </dgm:t>
    </dgm:pt>
    <dgm:pt modelId="{63FFD9B6-4E8E-48C4-B7A1-F664BAF96134}" type="parTrans" cxnId="{396B6370-EDBC-4F43-B793-F5F2C4596E77}">
      <dgm:prSet/>
      <dgm:spPr/>
      <dgm:t>
        <a:bodyPr/>
        <a:lstStyle/>
        <a:p>
          <a:endParaRPr lang="en-GB"/>
        </a:p>
      </dgm:t>
    </dgm:pt>
    <dgm:pt modelId="{1FFC376A-A695-41E9-AB5F-142B9D916C4F}" type="sibTrans" cxnId="{396B6370-EDBC-4F43-B793-F5F2C4596E77}">
      <dgm:prSet/>
      <dgm:spPr/>
      <dgm:t>
        <a:bodyPr/>
        <a:lstStyle/>
        <a:p>
          <a:endParaRPr lang="en-GB"/>
        </a:p>
      </dgm:t>
    </dgm:pt>
    <dgm:pt modelId="{4AF8D2C9-0204-4759-BCB7-53A14DF12C90}">
      <dgm:prSet custT="1"/>
      <dgm:spPr/>
      <dgm:t>
        <a:bodyPr/>
        <a:lstStyle/>
        <a:p>
          <a:r>
            <a:rPr lang="en-US" sz="1800" dirty="0"/>
            <a:t>Custom system development within an organization, where there is a clear commitment from the customer to become involved in the development process</a:t>
          </a:r>
          <a:endParaRPr lang="en-GB" sz="1800" dirty="0"/>
        </a:p>
      </dgm:t>
    </dgm:pt>
    <dgm:pt modelId="{51657055-8690-4E3F-861F-7E9EEAF202C0}" type="parTrans" cxnId="{5EDBC61C-9B85-4FA2-95A5-A27AD2CCEC4C}">
      <dgm:prSet/>
      <dgm:spPr/>
      <dgm:t>
        <a:bodyPr/>
        <a:lstStyle/>
        <a:p>
          <a:endParaRPr lang="en-GB"/>
        </a:p>
      </dgm:t>
    </dgm:pt>
    <dgm:pt modelId="{3A63A699-B392-44F6-81D6-A282434C24D3}" type="sibTrans" cxnId="{5EDBC61C-9B85-4FA2-95A5-A27AD2CCEC4C}">
      <dgm:prSet/>
      <dgm:spPr/>
      <dgm:t>
        <a:bodyPr/>
        <a:lstStyle/>
        <a:p>
          <a:endParaRPr lang="en-GB"/>
        </a:p>
      </dgm:t>
    </dgm:pt>
    <dgm:pt modelId="{59092C11-BDBD-4735-8FD0-AEDA0EDDABD4}" type="pres">
      <dgm:prSet presAssocID="{88FD4E97-76A1-4BA9-91CE-87A961AE3092}" presName="compositeShape" presStyleCnt="0">
        <dgm:presLayoutVars>
          <dgm:chMax val="2"/>
          <dgm:dir/>
          <dgm:resizeHandles val="exact"/>
        </dgm:presLayoutVars>
      </dgm:prSet>
      <dgm:spPr/>
      <dgm:t>
        <a:bodyPr/>
        <a:lstStyle/>
        <a:p>
          <a:endParaRPr lang="en-US"/>
        </a:p>
      </dgm:t>
    </dgm:pt>
    <dgm:pt modelId="{CF0E824C-AF2A-475A-90D6-EB5D4F2FF416}" type="pres">
      <dgm:prSet presAssocID="{88FD4E97-76A1-4BA9-91CE-87A961AE3092}" presName="ribbon" presStyleLbl="node1" presStyleIdx="0" presStyleCnt="1"/>
      <dgm:spPr/>
    </dgm:pt>
    <dgm:pt modelId="{1D2A0BCB-B08C-476E-A812-A3ADFFC1448F}" type="pres">
      <dgm:prSet presAssocID="{88FD4E97-76A1-4BA9-91CE-87A961AE3092}" presName="leftArrowText" presStyleLbl="node1" presStyleIdx="0" presStyleCnt="1">
        <dgm:presLayoutVars>
          <dgm:chMax val="0"/>
          <dgm:bulletEnabled val="1"/>
        </dgm:presLayoutVars>
      </dgm:prSet>
      <dgm:spPr/>
      <dgm:t>
        <a:bodyPr/>
        <a:lstStyle/>
        <a:p>
          <a:endParaRPr lang="en-US"/>
        </a:p>
      </dgm:t>
    </dgm:pt>
    <dgm:pt modelId="{0538CBA4-DAA7-4E23-935E-B93CC61897E9}" type="pres">
      <dgm:prSet presAssocID="{88FD4E97-76A1-4BA9-91CE-87A961AE3092}" presName="rightArrowText" presStyleLbl="node1" presStyleIdx="0" presStyleCnt="1">
        <dgm:presLayoutVars>
          <dgm:chMax val="0"/>
          <dgm:bulletEnabled val="1"/>
        </dgm:presLayoutVars>
      </dgm:prSet>
      <dgm:spPr/>
      <dgm:t>
        <a:bodyPr/>
        <a:lstStyle/>
        <a:p>
          <a:endParaRPr lang="en-US"/>
        </a:p>
      </dgm:t>
    </dgm:pt>
  </dgm:ptLst>
  <dgm:cxnLst>
    <dgm:cxn modelId="{5EDBC61C-9B85-4FA2-95A5-A27AD2CCEC4C}" srcId="{88FD4E97-76A1-4BA9-91CE-87A961AE3092}" destId="{4AF8D2C9-0204-4759-BCB7-53A14DF12C90}" srcOrd="1" destOrd="0" parTransId="{51657055-8690-4E3F-861F-7E9EEAF202C0}" sibTransId="{3A63A699-B392-44F6-81D6-A282434C24D3}"/>
    <dgm:cxn modelId="{396B6370-EDBC-4F43-B793-F5F2C4596E77}" srcId="{88FD4E97-76A1-4BA9-91CE-87A961AE3092}" destId="{ACF65B46-CDBB-43C9-91D8-B34A4696D7EC}" srcOrd="0" destOrd="0" parTransId="{63FFD9B6-4E8E-48C4-B7A1-F664BAF96134}" sibTransId="{1FFC376A-A695-41E9-AB5F-142B9D916C4F}"/>
    <dgm:cxn modelId="{83C3D59C-4A46-4BBC-8FD0-8C50DD17D5CA}" type="presOf" srcId="{88FD4E97-76A1-4BA9-91CE-87A961AE3092}" destId="{59092C11-BDBD-4735-8FD0-AEDA0EDDABD4}" srcOrd="0" destOrd="0" presId="urn:microsoft.com/office/officeart/2005/8/layout/arrow6"/>
    <dgm:cxn modelId="{7EE82DEA-81B5-4750-AF98-FE8C96B28A40}" type="presOf" srcId="{ACF65B46-CDBB-43C9-91D8-B34A4696D7EC}" destId="{1D2A0BCB-B08C-476E-A812-A3ADFFC1448F}" srcOrd="0" destOrd="0" presId="urn:microsoft.com/office/officeart/2005/8/layout/arrow6"/>
    <dgm:cxn modelId="{89DDC072-89FB-4A38-9A9D-D9FB7A3E8A85}" type="presOf" srcId="{4AF8D2C9-0204-4759-BCB7-53A14DF12C90}" destId="{0538CBA4-DAA7-4E23-935E-B93CC61897E9}" srcOrd="0" destOrd="0" presId="urn:microsoft.com/office/officeart/2005/8/layout/arrow6"/>
    <dgm:cxn modelId="{BF1678D6-77DA-4EBE-9D5F-F6CD0B0DF25B}" type="presParOf" srcId="{59092C11-BDBD-4735-8FD0-AEDA0EDDABD4}" destId="{CF0E824C-AF2A-475A-90D6-EB5D4F2FF416}" srcOrd="0" destOrd="0" presId="urn:microsoft.com/office/officeart/2005/8/layout/arrow6"/>
    <dgm:cxn modelId="{D7D7B49F-701D-4D3D-A602-372A0DFC560F}" type="presParOf" srcId="{59092C11-BDBD-4735-8FD0-AEDA0EDDABD4}" destId="{1D2A0BCB-B08C-476E-A812-A3ADFFC1448F}" srcOrd="1" destOrd="0" presId="urn:microsoft.com/office/officeart/2005/8/layout/arrow6"/>
    <dgm:cxn modelId="{930B80B4-C90F-4A59-9228-4ECE41FDA92B}" type="presParOf" srcId="{59092C11-BDBD-4735-8FD0-AEDA0EDDABD4}" destId="{0538CBA4-DAA7-4E23-935E-B93CC61897E9}"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02BEF9-BA8B-4045-98E1-03DEEC74D795}" type="doc">
      <dgm:prSet loTypeId="urn:microsoft.com/office/officeart/2005/8/layout/process1" loCatId="process" qsTypeId="urn:microsoft.com/office/officeart/2005/8/quickstyle/simple1" qsCatId="simple" csTypeId="urn:microsoft.com/office/officeart/2005/8/colors/colorful3" csCatId="colorful" phldr="1"/>
      <dgm:spPr/>
      <dgm:t>
        <a:bodyPr/>
        <a:lstStyle/>
        <a:p>
          <a:endParaRPr lang="en-GB"/>
        </a:p>
      </dgm:t>
    </dgm:pt>
    <dgm:pt modelId="{5A5FA013-25F6-4D88-9CE4-DE8E9C09F152}">
      <dgm:prSet/>
      <dgm:spPr/>
      <dgm:t>
        <a:bodyPr/>
        <a:lstStyle/>
        <a:p>
          <a:r>
            <a:rPr lang="en-GB" b="1" dirty="0">
              <a:solidFill>
                <a:schemeClr val="bg2"/>
              </a:solidFill>
            </a:rPr>
            <a:t>Incremental planning: </a:t>
          </a:r>
          <a:r>
            <a:rPr lang="en-GB" dirty="0"/>
            <a:t>Requirements are recorded on story cards and the stories to be included in a release are determined by the time available and their relative priority. The developers break these stories into development </a:t>
          </a:r>
        </a:p>
      </dgm:t>
    </dgm:pt>
    <dgm:pt modelId="{0EA45EAD-E455-4B56-B6B1-4774AE230CBF}" type="parTrans" cxnId="{178957DB-4771-4946-B6EF-78AA50D12359}">
      <dgm:prSet/>
      <dgm:spPr/>
      <dgm:t>
        <a:bodyPr/>
        <a:lstStyle/>
        <a:p>
          <a:endParaRPr lang="en-GB"/>
        </a:p>
      </dgm:t>
    </dgm:pt>
    <dgm:pt modelId="{137B6745-F108-42F8-8199-8B5674A49285}" type="sibTrans" cxnId="{178957DB-4771-4946-B6EF-78AA50D12359}">
      <dgm:prSet/>
      <dgm:spPr/>
      <dgm:t>
        <a:bodyPr/>
        <a:lstStyle/>
        <a:p>
          <a:endParaRPr lang="en-GB"/>
        </a:p>
      </dgm:t>
    </dgm:pt>
    <dgm:pt modelId="{6F87F440-7FB3-4B74-8327-5D3219147888}">
      <dgm:prSet/>
      <dgm:spPr/>
      <dgm:t>
        <a:bodyPr/>
        <a:lstStyle/>
        <a:p>
          <a:r>
            <a:rPr lang="en-GB" b="1" dirty="0">
              <a:solidFill>
                <a:schemeClr val="bg2"/>
              </a:solidFill>
            </a:rPr>
            <a:t>Small releases:</a:t>
          </a:r>
          <a:r>
            <a:rPr lang="en-GB" dirty="0">
              <a:solidFill>
                <a:schemeClr val="bg2"/>
              </a:solidFill>
            </a:rPr>
            <a:t> </a:t>
          </a:r>
        </a:p>
        <a:p>
          <a:r>
            <a:rPr lang="en-GB" dirty="0"/>
            <a:t>The minimal useful set of functionality that provides business value is developed first. Releases of the system are frequent and incrementally add functionality to the first release.</a:t>
          </a:r>
        </a:p>
      </dgm:t>
    </dgm:pt>
    <dgm:pt modelId="{D3D89325-3249-497F-AA38-16E734A7EFF8}" type="parTrans" cxnId="{A9DDBC36-8EA3-4A68-A26F-BEFD9631F201}">
      <dgm:prSet/>
      <dgm:spPr/>
      <dgm:t>
        <a:bodyPr/>
        <a:lstStyle/>
        <a:p>
          <a:endParaRPr lang="en-GB"/>
        </a:p>
      </dgm:t>
    </dgm:pt>
    <dgm:pt modelId="{A4F96C75-9306-4991-9CCA-8C006FF6553E}" type="sibTrans" cxnId="{A9DDBC36-8EA3-4A68-A26F-BEFD9631F201}">
      <dgm:prSet/>
      <dgm:spPr/>
      <dgm:t>
        <a:bodyPr/>
        <a:lstStyle/>
        <a:p>
          <a:endParaRPr lang="en-GB"/>
        </a:p>
      </dgm:t>
    </dgm:pt>
    <dgm:pt modelId="{3B0772CA-A90B-44C1-B449-234AA70A2CEF}">
      <dgm:prSet/>
      <dgm:spPr/>
      <dgm:t>
        <a:bodyPr/>
        <a:lstStyle/>
        <a:p>
          <a:r>
            <a:rPr lang="en-GB" b="1" dirty="0">
              <a:solidFill>
                <a:schemeClr val="bg2"/>
              </a:solidFill>
            </a:rPr>
            <a:t>Simple design; </a:t>
          </a:r>
          <a:r>
            <a:rPr lang="en-GB" dirty="0"/>
            <a:t>Enough design is carried out to meet the current requirements and no more.</a:t>
          </a:r>
        </a:p>
      </dgm:t>
    </dgm:pt>
    <dgm:pt modelId="{ED3C051C-D1C0-4384-9FAB-36B190BE4B07}" type="parTrans" cxnId="{F891D34E-A319-4EA4-80C2-31732EE9776B}">
      <dgm:prSet/>
      <dgm:spPr/>
      <dgm:t>
        <a:bodyPr/>
        <a:lstStyle/>
        <a:p>
          <a:endParaRPr lang="en-GB"/>
        </a:p>
      </dgm:t>
    </dgm:pt>
    <dgm:pt modelId="{40A5C001-7B9C-42CE-9D62-B14A34FCB70B}" type="sibTrans" cxnId="{F891D34E-A319-4EA4-80C2-31732EE9776B}">
      <dgm:prSet/>
      <dgm:spPr/>
      <dgm:t>
        <a:bodyPr/>
        <a:lstStyle/>
        <a:p>
          <a:endParaRPr lang="en-GB"/>
        </a:p>
      </dgm:t>
    </dgm:pt>
    <dgm:pt modelId="{3E97F383-28D7-499C-8AA1-DAEAB652A084}" type="pres">
      <dgm:prSet presAssocID="{DA02BEF9-BA8B-4045-98E1-03DEEC74D795}" presName="Name0" presStyleCnt="0">
        <dgm:presLayoutVars>
          <dgm:dir/>
          <dgm:resizeHandles val="exact"/>
        </dgm:presLayoutVars>
      </dgm:prSet>
      <dgm:spPr/>
      <dgm:t>
        <a:bodyPr/>
        <a:lstStyle/>
        <a:p>
          <a:endParaRPr lang="en-US"/>
        </a:p>
      </dgm:t>
    </dgm:pt>
    <dgm:pt modelId="{2E17943A-B671-4E26-8A41-F65DEC3CED29}" type="pres">
      <dgm:prSet presAssocID="{5A5FA013-25F6-4D88-9CE4-DE8E9C09F152}" presName="node" presStyleLbl="node1" presStyleIdx="0" presStyleCnt="3">
        <dgm:presLayoutVars>
          <dgm:bulletEnabled val="1"/>
        </dgm:presLayoutVars>
      </dgm:prSet>
      <dgm:spPr/>
      <dgm:t>
        <a:bodyPr/>
        <a:lstStyle/>
        <a:p>
          <a:endParaRPr lang="en-US"/>
        </a:p>
      </dgm:t>
    </dgm:pt>
    <dgm:pt modelId="{93974585-9913-4BAE-992B-25C94E13598B}" type="pres">
      <dgm:prSet presAssocID="{137B6745-F108-42F8-8199-8B5674A49285}" presName="sibTrans" presStyleLbl="sibTrans2D1" presStyleIdx="0" presStyleCnt="2"/>
      <dgm:spPr/>
      <dgm:t>
        <a:bodyPr/>
        <a:lstStyle/>
        <a:p>
          <a:endParaRPr lang="en-US"/>
        </a:p>
      </dgm:t>
    </dgm:pt>
    <dgm:pt modelId="{59B1B2AE-5FF0-4BB6-9057-491332AC51DC}" type="pres">
      <dgm:prSet presAssocID="{137B6745-F108-42F8-8199-8B5674A49285}" presName="connectorText" presStyleLbl="sibTrans2D1" presStyleIdx="0" presStyleCnt="2"/>
      <dgm:spPr/>
      <dgm:t>
        <a:bodyPr/>
        <a:lstStyle/>
        <a:p>
          <a:endParaRPr lang="en-US"/>
        </a:p>
      </dgm:t>
    </dgm:pt>
    <dgm:pt modelId="{EA557995-49B0-463C-874F-0812B136A46C}" type="pres">
      <dgm:prSet presAssocID="{6F87F440-7FB3-4B74-8327-5D3219147888}" presName="node" presStyleLbl="node1" presStyleIdx="1" presStyleCnt="3">
        <dgm:presLayoutVars>
          <dgm:bulletEnabled val="1"/>
        </dgm:presLayoutVars>
      </dgm:prSet>
      <dgm:spPr/>
      <dgm:t>
        <a:bodyPr/>
        <a:lstStyle/>
        <a:p>
          <a:endParaRPr lang="en-US"/>
        </a:p>
      </dgm:t>
    </dgm:pt>
    <dgm:pt modelId="{4E100E20-33C8-4524-AE87-29A37FA49610}" type="pres">
      <dgm:prSet presAssocID="{A4F96C75-9306-4991-9CCA-8C006FF6553E}" presName="sibTrans" presStyleLbl="sibTrans2D1" presStyleIdx="1" presStyleCnt="2"/>
      <dgm:spPr/>
      <dgm:t>
        <a:bodyPr/>
        <a:lstStyle/>
        <a:p>
          <a:endParaRPr lang="en-US"/>
        </a:p>
      </dgm:t>
    </dgm:pt>
    <dgm:pt modelId="{1BC9D064-B58F-4923-84BB-7AA8EB1DE18A}" type="pres">
      <dgm:prSet presAssocID="{A4F96C75-9306-4991-9CCA-8C006FF6553E}" presName="connectorText" presStyleLbl="sibTrans2D1" presStyleIdx="1" presStyleCnt="2"/>
      <dgm:spPr/>
      <dgm:t>
        <a:bodyPr/>
        <a:lstStyle/>
        <a:p>
          <a:endParaRPr lang="en-US"/>
        </a:p>
      </dgm:t>
    </dgm:pt>
    <dgm:pt modelId="{1C66E2C1-A0CB-4E9B-A89C-B6CADAC8FC7F}" type="pres">
      <dgm:prSet presAssocID="{3B0772CA-A90B-44C1-B449-234AA70A2CEF}" presName="node" presStyleLbl="node1" presStyleIdx="2" presStyleCnt="3">
        <dgm:presLayoutVars>
          <dgm:bulletEnabled val="1"/>
        </dgm:presLayoutVars>
      </dgm:prSet>
      <dgm:spPr/>
      <dgm:t>
        <a:bodyPr/>
        <a:lstStyle/>
        <a:p>
          <a:endParaRPr lang="en-US"/>
        </a:p>
      </dgm:t>
    </dgm:pt>
  </dgm:ptLst>
  <dgm:cxnLst>
    <dgm:cxn modelId="{F12B0EF4-E63E-4613-BD5B-8CB074C0E8B7}" type="presOf" srcId="{A4F96C75-9306-4991-9CCA-8C006FF6553E}" destId="{1BC9D064-B58F-4923-84BB-7AA8EB1DE18A}" srcOrd="1" destOrd="0" presId="urn:microsoft.com/office/officeart/2005/8/layout/process1"/>
    <dgm:cxn modelId="{BF904A4F-4C12-4064-BCDE-F24A91408413}" type="presOf" srcId="{5A5FA013-25F6-4D88-9CE4-DE8E9C09F152}" destId="{2E17943A-B671-4E26-8A41-F65DEC3CED29}" srcOrd="0" destOrd="0" presId="urn:microsoft.com/office/officeart/2005/8/layout/process1"/>
    <dgm:cxn modelId="{F891D34E-A319-4EA4-80C2-31732EE9776B}" srcId="{DA02BEF9-BA8B-4045-98E1-03DEEC74D795}" destId="{3B0772CA-A90B-44C1-B449-234AA70A2CEF}" srcOrd="2" destOrd="0" parTransId="{ED3C051C-D1C0-4384-9FAB-36B190BE4B07}" sibTransId="{40A5C001-7B9C-42CE-9D62-B14A34FCB70B}"/>
    <dgm:cxn modelId="{97671904-7B54-4A98-8290-CEEC50981284}" type="presOf" srcId="{6F87F440-7FB3-4B74-8327-5D3219147888}" destId="{EA557995-49B0-463C-874F-0812B136A46C}" srcOrd="0" destOrd="0" presId="urn:microsoft.com/office/officeart/2005/8/layout/process1"/>
    <dgm:cxn modelId="{29FD041F-ED99-40AC-AE34-CFE6B5B86F10}" type="presOf" srcId="{3B0772CA-A90B-44C1-B449-234AA70A2CEF}" destId="{1C66E2C1-A0CB-4E9B-A89C-B6CADAC8FC7F}" srcOrd="0" destOrd="0" presId="urn:microsoft.com/office/officeart/2005/8/layout/process1"/>
    <dgm:cxn modelId="{178957DB-4771-4946-B6EF-78AA50D12359}" srcId="{DA02BEF9-BA8B-4045-98E1-03DEEC74D795}" destId="{5A5FA013-25F6-4D88-9CE4-DE8E9C09F152}" srcOrd="0" destOrd="0" parTransId="{0EA45EAD-E455-4B56-B6B1-4774AE230CBF}" sibTransId="{137B6745-F108-42F8-8199-8B5674A49285}"/>
    <dgm:cxn modelId="{93F9C800-1CF2-4305-B421-415B2ED0A4B1}" type="presOf" srcId="{137B6745-F108-42F8-8199-8B5674A49285}" destId="{59B1B2AE-5FF0-4BB6-9057-491332AC51DC}" srcOrd="1" destOrd="0" presId="urn:microsoft.com/office/officeart/2005/8/layout/process1"/>
    <dgm:cxn modelId="{5BB8EA36-5509-4E5F-86BA-7FCF50A36BF5}" type="presOf" srcId="{137B6745-F108-42F8-8199-8B5674A49285}" destId="{93974585-9913-4BAE-992B-25C94E13598B}" srcOrd="0" destOrd="0" presId="urn:microsoft.com/office/officeart/2005/8/layout/process1"/>
    <dgm:cxn modelId="{A9DDBC36-8EA3-4A68-A26F-BEFD9631F201}" srcId="{DA02BEF9-BA8B-4045-98E1-03DEEC74D795}" destId="{6F87F440-7FB3-4B74-8327-5D3219147888}" srcOrd="1" destOrd="0" parTransId="{D3D89325-3249-497F-AA38-16E734A7EFF8}" sibTransId="{A4F96C75-9306-4991-9CCA-8C006FF6553E}"/>
    <dgm:cxn modelId="{AEA0344D-D9B2-4E2B-B73F-A5B62DBE13B2}" type="presOf" srcId="{A4F96C75-9306-4991-9CCA-8C006FF6553E}" destId="{4E100E20-33C8-4524-AE87-29A37FA49610}" srcOrd="0" destOrd="0" presId="urn:microsoft.com/office/officeart/2005/8/layout/process1"/>
    <dgm:cxn modelId="{87BC9290-4492-49F7-BA07-824E5694A7F4}" type="presOf" srcId="{DA02BEF9-BA8B-4045-98E1-03DEEC74D795}" destId="{3E97F383-28D7-499C-8AA1-DAEAB652A084}" srcOrd="0" destOrd="0" presId="urn:microsoft.com/office/officeart/2005/8/layout/process1"/>
    <dgm:cxn modelId="{8960CBC8-CD2D-4438-99D2-B0AE89DA49F3}" type="presParOf" srcId="{3E97F383-28D7-499C-8AA1-DAEAB652A084}" destId="{2E17943A-B671-4E26-8A41-F65DEC3CED29}" srcOrd="0" destOrd="0" presId="urn:microsoft.com/office/officeart/2005/8/layout/process1"/>
    <dgm:cxn modelId="{FCA554A4-E715-4713-8036-061FFD74B8DE}" type="presParOf" srcId="{3E97F383-28D7-499C-8AA1-DAEAB652A084}" destId="{93974585-9913-4BAE-992B-25C94E13598B}" srcOrd="1" destOrd="0" presId="urn:microsoft.com/office/officeart/2005/8/layout/process1"/>
    <dgm:cxn modelId="{C6A219E6-ABB7-4347-AF83-B9363CD6A8C1}" type="presParOf" srcId="{93974585-9913-4BAE-992B-25C94E13598B}" destId="{59B1B2AE-5FF0-4BB6-9057-491332AC51DC}" srcOrd="0" destOrd="0" presId="urn:microsoft.com/office/officeart/2005/8/layout/process1"/>
    <dgm:cxn modelId="{AEAF7251-856A-4F5F-9D74-91D14B8A3A81}" type="presParOf" srcId="{3E97F383-28D7-499C-8AA1-DAEAB652A084}" destId="{EA557995-49B0-463C-874F-0812B136A46C}" srcOrd="2" destOrd="0" presId="urn:microsoft.com/office/officeart/2005/8/layout/process1"/>
    <dgm:cxn modelId="{AE70566E-0D10-40BD-9615-9A573ED1EB98}" type="presParOf" srcId="{3E97F383-28D7-499C-8AA1-DAEAB652A084}" destId="{4E100E20-33C8-4524-AE87-29A37FA49610}" srcOrd="3" destOrd="0" presId="urn:microsoft.com/office/officeart/2005/8/layout/process1"/>
    <dgm:cxn modelId="{03EFD74C-649D-4F03-878A-4549EC3E74A4}" type="presParOf" srcId="{4E100E20-33C8-4524-AE87-29A37FA49610}" destId="{1BC9D064-B58F-4923-84BB-7AA8EB1DE18A}" srcOrd="0" destOrd="0" presId="urn:microsoft.com/office/officeart/2005/8/layout/process1"/>
    <dgm:cxn modelId="{94E22E1F-432A-4BA7-9D9E-C725D0A24228}" type="presParOf" srcId="{3E97F383-28D7-499C-8AA1-DAEAB652A084}" destId="{1C66E2C1-A0CB-4E9B-A89C-B6CADAC8FC7F}"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02BEF9-BA8B-4045-98E1-03DEEC74D795}" type="doc">
      <dgm:prSet loTypeId="urn:microsoft.com/office/officeart/2005/8/layout/process1" loCatId="process" qsTypeId="urn:microsoft.com/office/officeart/2005/8/quickstyle/simple1" qsCatId="simple" csTypeId="urn:microsoft.com/office/officeart/2005/8/colors/colorful3" csCatId="colorful" phldr="1"/>
      <dgm:spPr/>
      <dgm:t>
        <a:bodyPr/>
        <a:lstStyle/>
        <a:p>
          <a:endParaRPr lang="en-GB"/>
        </a:p>
      </dgm:t>
    </dgm:pt>
    <dgm:pt modelId="{5A5FA013-25F6-4D88-9CE4-DE8E9C09F152}">
      <dgm:prSet/>
      <dgm:spPr/>
      <dgm:t>
        <a:bodyPr/>
        <a:lstStyle/>
        <a:p>
          <a:r>
            <a:rPr lang="en-GB" b="1" i="0" u="none" baseline="0" dirty="0">
              <a:solidFill>
                <a:schemeClr val="bg2"/>
              </a:solidFill>
            </a:rPr>
            <a:t>Test-first development</a:t>
          </a:r>
          <a:endParaRPr lang="en-GB" b="1" i="0" u="none" dirty="0">
            <a:solidFill>
              <a:schemeClr val="bg2"/>
            </a:solidFill>
          </a:endParaRPr>
        </a:p>
        <a:p>
          <a:r>
            <a:rPr lang="en-GB" b="0" i="0" u="none" baseline="0" dirty="0"/>
            <a:t>An automated unit test framework is used to write tests for a new piece of functionality before that functionality itself is implemented.</a:t>
          </a:r>
          <a:endParaRPr lang="en-GB" dirty="0"/>
        </a:p>
      </dgm:t>
    </dgm:pt>
    <dgm:pt modelId="{0EA45EAD-E455-4B56-B6B1-4774AE230CBF}" type="parTrans" cxnId="{178957DB-4771-4946-B6EF-78AA50D12359}">
      <dgm:prSet/>
      <dgm:spPr/>
      <dgm:t>
        <a:bodyPr/>
        <a:lstStyle/>
        <a:p>
          <a:endParaRPr lang="en-GB"/>
        </a:p>
      </dgm:t>
    </dgm:pt>
    <dgm:pt modelId="{137B6745-F108-42F8-8199-8B5674A49285}" type="sibTrans" cxnId="{178957DB-4771-4946-B6EF-78AA50D12359}">
      <dgm:prSet/>
      <dgm:spPr/>
      <dgm:t>
        <a:bodyPr/>
        <a:lstStyle/>
        <a:p>
          <a:endParaRPr lang="en-GB"/>
        </a:p>
      </dgm:t>
    </dgm:pt>
    <dgm:pt modelId="{6F87F440-7FB3-4B74-8327-5D3219147888}">
      <dgm:prSet/>
      <dgm:spPr/>
      <dgm:t>
        <a:bodyPr/>
        <a:lstStyle/>
        <a:p>
          <a:r>
            <a:rPr lang="en-GB" b="1" i="0" u="none" baseline="0" dirty="0">
              <a:solidFill>
                <a:schemeClr val="bg2"/>
              </a:solidFill>
            </a:rPr>
            <a:t>Refactoring</a:t>
          </a:r>
          <a:endParaRPr lang="en-GB" b="1" i="0" u="none" dirty="0">
            <a:solidFill>
              <a:schemeClr val="bg2"/>
            </a:solidFill>
          </a:endParaRPr>
        </a:p>
        <a:p>
          <a:r>
            <a:rPr lang="en-GB" b="0" i="0" u="none" baseline="0" dirty="0"/>
            <a:t>All developers are expected to refactor the code continuously as soon as possible code improvements are found. This keeps the code simple and maintainable.</a:t>
          </a:r>
          <a:endParaRPr lang="en-GB" dirty="0"/>
        </a:p>
      </dgm:t>
    </dgm:pt>
    <dgm:pt modelId="{D3D89325-3249-497F-AA38-16E734A7EFF8}" type="parTrans" cxnId="{A9DDBC36-8EA3-4A68-A26F-BEFD9631F201}">
      <dgm:prSet/>
      <dgm:spPr/>
      <dgm:t>
        <a:bodyPr/>
        <a:lstStyle/>
        <a:p>
          <a:endParaRPr lang="en-GB"/>
        </a:p>
      </dgm:t>
    </dgm:pt>
    <dgm:pt modelId="{A4F96C75-9306-4991-9CCA-8C006FF6553E}" type="sibTrans" cxnId="{A9DDBC36-8EA3-4A68-A26F-BEFD9631F201}">
      <dgm:prSet/>
      <dgm:spPr/>
      <dgm:t>
        <a:bodyPr/>
        <a:lstStyle/>
        <a:p>
          <a:endParaRPr lang="en-GB"/>
        </a:p>
      </dgm:t>
    </dgm:pt>
    <dgm:pt modelId="{3B0772CA-A90B-44C1-B449-234AA70A2CEF}">
      <dgm:prSet/>
      <dgm:spPr/>
      <dgm:t>
        <a:bodyPr/>
        <a:lstStyle/>
        <a:p>
          <a:r>
            <a:rPr lang="en-GB" b="1" i="0" u="none" dirty="0">
              <a:solidFill>
                <a:schemeClr val="bg2"/>
              </a:solidFill>
            </a:rPr>
            <a:t>Pair programming</a:t>
          </a:r>
        </a:p>
        <a:p>
          <a:r>
            <a:rPr lang="en-GB" b="0" i="0" u="none" dirty="0"/>
            <a:t>Developers work in pairs, checking each other’s work and providing the support to always do a good job.</a:t>
          </a:r>
          <a:endParaRPr lang="en-GB" dirty="0"/>
        </a:p>
      </dgm:t>
    </dgm:pt>
    <dgm:pt modelId="{ED3C051C-D1C0-4384-9FAB-36B190BE4B07}" type="parTrans" cxnId="{F891D34E-A319-4EA4-80C2-31732EE9776B}">
      <dgm:prSet/>
      <dgm:spPr/>
      <dgm:t>
        <a:bodyPr/>
        <a:lstStyle/>
        <a:p>
          <a:endParaRPr lang="en-GB"/>
        </a:p>
      </dgm:t>
    </dgm:pt>
    <dgm:pt modelId="{40A5C001-7B9C-42CE-9D62-B14A34FCB70B}" type="sibTrans" cxnId="{F891D34E-A319-4EA4-80C2-31732EE9776B}">
      <dgm:prSet/>
      <dgm:spPr/>
      <dgm:t>
        <a:bodyPr/>
        <a:lstStyle/>
        <a:p>
          <a:endParaRPr lang="en-GB"/>
        </a:p>
      </dgm:t>
    </dgm:pt>
    <dgm:pt modelId="{3E97F383-28D7-499C-8AA1-DAEAB652A084}" type="pres">
      <dgm:prSet presAssocID="{DA02BEF9-BA8B-4045-98E1-03DEEC74D795}" presName="Name0" presStyleCnt="0">
        <dgm:presLayoutVars>
          <dgm:dir/>
          <dgm:resizeHandles val="exact"/>
        </dgm:presLayoutVars>
      </dgm:prSet>
      <dgm:spPr/>
      <dgm:t>
        <a:bodyPr/>
        <a:lstStyle/>
        <a:p>
          <a:endParaRPr lang="en-US"/>
        </a:p>
      </dgm:t>
    </dgm:pt>
    <dgm:pt modelId="{2E17943A-B671-4E26-8A41-F65DEC3CED29}" type="pres">
      <dgm:prSet presAssocID="{5A5FA013-25F6-4D88-9CE4-DE8E9C09F152}" presName="node" presStyleLbl="node1" presStyleIdx="0" presStyleCnt="3">
        <dgm:presLayoutVars>
          <dgm:bulletEnabled val="1"/>
        </dgm:presLayoutVars>
      </dgm:prSet>
      <dgm:spPr/>
      <dgm:t>
        <a:bodyPr/>
        <a:lstStyle/>
        <a:p>
          <a:endParaRPr lang="en-US"/>
        </a:p>
      </dgm:t>
    </dgm:pt>
    <dgm:pt modelId="{93974585-9913-4BAE-992B-25C94E13598B}" type="pres">
      <dgm:prSet presAssocID="{137B6745-F108-42F8-8199-8B5674A49285}" presName="sibTrans" presStyleLbl="sibTrans2D1" presStyleIdx="0" presStyleCnt="2"/>
      <dgm:spPr/>
      <dgm:t>
        <a:bodyPr/>
        <a:lstStyle/>
        <a:p>
          <a:endParaRPr lang="en-US"/>
        </a:p>
      </dgm:t>
    </dgm:pt>
    <dgm:pt modelId="{59B1B2AE-5FF0-4BB6-9057-491332AC51DC}" type="pres">
      <dgm:prSet presAssocID="{137B6745-F108-42F8-8199-8B5674A49285}" presName="connectorText" presStyleLbl="sibTrans2D1" presStyleIdx="0" presStyleCnt="2"/>
      <dgm:spPr/>
      <dgm:t>
        <a:bodyPr/>
        <a:lstStyle/>
        <a:p>
          <a:endParaRPr lang="en-US"/>
        </a:p>
      </dgm:t>
    </dgm:pt>
    <dgm:pt modelId="{EA557995-49B0-463C-874F-0812B136A46C}" type="pres">
      <dgm:prSet presAssocID="{6F87F440-7FB3-4B74-8327-5D3219147888}" presName="node" presStyleLbl="node1" presStyleIdx="1" presStyleCnt="3">
        <dgm:presLayoutVars>
          <dgm:bulletEnabled val="1"/>
        </dgm:presLayoutVars>
      </dgm:prSet>
      <dgm:spPr/>
      <dgm:t>
        <a:bodyPr/>
        <a:lstStyle/>
        <a:p>
          <a:endParaRPr lang="en-US"/>
        </a:p>
      </dgm:t>
    </dgm:pt>
    <dgm:pt modelId="{4E100E20-33C8-4524-AE87-29A37FA49610}" type="pres">
      <dgm:prSet presAssocID="{A4F96C75-9306-4991-9CCA-8C006FF6553E}" presName="sibTrans" presStyleLbl="sibTrans2D1" presStyleIdx="1" presStyleCnt="2"/>
      <dgm:spPr/>
      <dgm:t>
        <a:bodyPr/>
        <a:lstStyle/>
        <a:p>
          <a:endParaRPr lang="en-US"/>
        </a:p>
      </dgm:t>
    </dgm:pt>
    <dgm:pt modelId="{1BC9D064-B58F-4923-84BB-7AA8EB1DE18A}" type="pres">
      <dgm:prSet presAssocID="{A4F96C75-9306-4991-9CCA-8C006FF6553E}" presName="connectorText" presStyleLbl="sibTrans2D1" presStyleIdx="1" presStyleCnt="2"/>
      <dgm:spPr/>
      <dgm:t>
        <a:bodyPr/>
        <a:lstStyle/>
        <a:p>
          <a:endParaRPr lang="en-US"/>
        </a:p>
      </dgm:t>
    </dgm:pt>
    <dgm:pt modelId="{1C66E2C1-A0CB-4E9B-A89C-B6CADAC8FC7F}" type="pres">
      <dgm:prSet presAssocID="{3B0772CA-A90B-44C1-B449-234AA70A2CEF}" presName="node" presStyleLbl="node1" presStyleIdx="2" presStyleCnt="3">
        <dgm:presLayoutVars>
          <dgm:bulletEnabled val="1"/>
        </dgm:presLayoutVars>
      </dgm:prSet>
      <dgm:spPr/>
      <dgm:t>
        <a:bodyPr/>
        <a:lstStyle/>
        <a:p>
          <a:endParaRPr lang="en-US"/>
        </a:p>
      </dgm:t>
    </dgm:pt>
  </dgm:ptLst>
  <dgm:cxnLst>
    <dgm:cxn modelId="{F12B0EF4-E63E-4613-BD5B-8CB074C0E8B7}" type="presOf" srcId="{A4F96C75-9306-4991-9CCA-8C006FF6553E}" destId="{1BC9D064-B58F-4923-84BB-7AA8EB1DE18A}" srcOrd="1" destOrd="0" presId="urn:microsoft.com/office/officeart/2005/8/layout/process1"/>
    <dgm:cxn modelId="{BF904A4F-4C12-4064-BCDE-F24A91408413}" type="presOf" srcId="{5A5FA013-25F6-4D88-9CE4-DE8E9C09F152}" destId="{2E17943A-B671-4E26-8A41-F65DEC3CED29}" srcOrd="0" destOrd="0" presId="urn:microsoft.com/office/officeart/2005/8/layout/process1"/>
    <dgm:cxn modelId="{F891D34E-A319-4EA4-80C2-31732EE9776B}" srcId="{DA02BEF9-BA8B-4045-98E1-03DEEC74D795}" destId="{3B0772CA-A90B-44C1-B449-234AA70A2CEF}" srcOrd="2" destOrd="0" parTransId="{ED3C051C-D1C0-4384-9FAB-36B190BE4B07}" sibTransId="{40A5C001-7B9C-42CE-9D62-B14A34FCB70B}"/>
    <dgm:cxn modelId="{97671904-7B54-4A98-8290-CEEC50981284}" type="presOf" srcId="{6F87F440-7FB3-4B74-8327-5D3219147888}" destId="{EA557995-49B0-463C-874F-0812B136A46C}" srcOrd="0" destOrd="0" presId="urn:microsoft.com/office/officeart/2005/8/layout/process1"/>
    <dgm:cxn modelId="{29FD041F-ED99-40AC-AE34-CFE6B5B86F10}" type="presOf" srcId="{3B0772CA-A90B-44C1-B449-234AA70A2CEF}" destId="{1C66E2C1-A0CB-4E9B-A89C-B6CADAC8FC7F}" srcOrd="0" destOrd="0" presId="urn:microsoft.com/office/officeart/2005/8/layout/process1"/>
    <dgm:cxn modelId="{178957DB-4771-4946-B6EF-78AA50D12359}" srcId="{DA02BEF9-BA8B-4045-98E1-03DEEC74D795}" destId="{5A5FA013-25F6-4D88-9CE4-DE8E9C09F152}" srcOrd="0" destOrd="0" parTransId="{0EA45EAD-E455-4B56-B6B1-4774AE230CBF}" sibTransId="{137B6745-F108-42F8-8199-8B5674A49285}"/>
    <dgm:cxn modelId="{93F9C800-1CF2-4305-B421-415B2ED0A4B1}" type="presOf" srcId="{137B6745-F108-42F8-8199-8B5674A49285}" destId="{59B1B2AE-5FF0-4BB6-9057-491332AC51DC}" srcOrd="1" destOrd="0" presId="urn:microsoft.com/office/officeart/2005/8/layout/process1"/>
    <dgm:cxn modelId="{5BB8EA36-5509-4E5F-86BA-7FCF50A36BF5}" type="presOf" srcId="{137B6745-F108-42F8-8199-8B5674A49285}" destId="{93974585-9913-4BAE-992B-25C94E13598B}" srcOrd="0" destOrd="0" presId="urn:microsoft.com/office/officeart/2005/8/layout/process1"/>
    <dgm:cxn modelId="{A9DDBC36-8EA3-4A68-A26F-BEFD9631F201}" srcId="{DA02BEF9-BA8B-4045-98E1-03DEEC74D795}" destId="{6F87F440-7FB3-4B74-8327-5D3219147888}" srcOrd="1" destOrd="0" parTransId="{D3D89325-3249-497F-AA38-16E734A7EFF8}" sibTransId="{A4F96C75-9306-4991-9CCA-8C006FF6553E}"/>
    <dgm:cxn modelId="{AEA0344D-D9B2-4E2B-B73F-A5B62DBE13B2}" type="presOf" srcId="{A4F96C75-9306-4991-9CCA-8C006FF6553E}" destId="{4E100E20-33C8-4524-AE87-29A37FA49610}" srcOrd="0" destOrd="0" presId="urn:microsoft.com/office/officeart/2005/8/layout/process1"/>
    <dgm:cxn modelId="{87BC9290-4492-49F7-BA07-824E5694A7F4}" type="presOf" srcId="{DA02BEF9-BA8B-4045-98E1-03DEEC74D795}" destId="{3E97F383-28D7-499C-8AA1-DAEAB652A084}" srcOrd="0" destOrd="0" presId="urn:microsoft.com/office/officeart/2005/8/layout/process1"/>
    <dgm:cxn modelId="{8960CBC8-CD2D-4438-99D2-B0AE89DA49F3}" type="presParOf" srcId="{3E97F383-28D7-499C-8AA1-DAEAB652A084}" destId="{2E17943A-B671-4E26-8A41-F65DEC3CED29}" srcOrd="0" destOrd="0" presId="urn:microsoft.com/office/officeart/2005/8/layout/process1"/>
    <dgm:cxn modelId="{FCA554A4-E715-4713-8036-061FFD74B8DE}" type="presParOf" srcId="{3E97F383-28D7-499C-8AA1-DAEAB652A084}" destId="{93974585-9913-4BAE-992B-25C94E13598B}" srcOrd="1" destOrd="0" presId="urn:microsoft.com/office/officeart/2005/8/layout/process1"/>
    <dgm:cxn modelId="{C6A219E6-ABB7-4347-AF83-B9363CD6A8C1}" type="presParOf" srcId="{93974585-9913-4BAE-992B-25C94E13598B}" destId="{59B1B2AE-5FF0-4BB6-9057-491332AC51DC}" srcOrd="0" destOrd="0" presId="urn:microsoft.com/office/officeart/2005/8/layout/process1"/>
    <dgm:cxn modelId="{AEAF7251-856A-4F5F-9D74-91D14B8A3A81}" type="presParOf" srcId="{3E97F383-28D7-499C-8AA1-DAEAB652A084}" destId="{EA557995-49B0-463C-874F-0812B136A46C}" srcOrd="2" destOrd="0" presId="urn:microsoft.com/office/officeart/2005/8/layout/process1"/>
    <dgm:cxn modelId="{AE70566E-0D10-40BD-9615-9A573ED1EB98}" type="presParOf" srcId="{3E97F383-28D7-499C-8AA1-DAEAB652A084}" destId="{4E100E20-33C8-4524-AE87-29A37FA49610}" srcOrd="3" destOrd="0" presId="urn:microsoft.com/office/officeart/2005/8/layout/process1"/>
    <dgm:cxn modelId="{03EFD74C-649D-4F03-878A-4549EC3E74A4}" type="presParOf" srcId="{4E100E20-33C8-4524-AE87-29A37FA49610}" destId="{1BC9D064-B58F-4923-84BB-7AA8EB1DE18A}" srcOrd="0" destOrd="0" presId="urn:microsoft.com/office/officeart/2005/8/layout/process1"/>
    <dgm:cxn modelId="{94E22E1F-432A-4BA7-9D9E-C725D0A24228}" type="presParOf" srcId="{3E97F383-28D7-499C-8AA1-DAEAB652A084}" destId="{1C66E2C1-A0CB-4E9B-A89C-B6CADAC8FC7F}"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02BEF9-BA8B-4045-98E1-03DEEC74D795}" type="doc">
      <dgm:prSet loTypeId="urn:microsoft.com/office/officeart/2005/8/layout/process1" loCatId="process" qsTypeId="urn:microsoft.com/office/officeart/2005/8/quickstyle/simple1" qsCatId="simple" csTypeId="urn:microsoft.com/office/officeart/2005/8/colors/colorful3" csCatId="colorful" phldr="1"/>
      <dgm:spPr/>
      <dgm:t>
        <a:bodyPr/>
        <a:lstStyle/>
        <a:p>
          <a:endParaRPr lang="en-GB"/>
        </a:p>
      </dgm:t>
    </dgm:pt>
    <dgm:pt modelId="{5A5FA013-25F6-4D88-9CE4-DE8E9C09F152}">
      <dgm:prSet/>
      <dgm:spPr/>
      <dgm:t>
        <a:bodyPr/>
        <a:lstStyle/>
        <a:p>
          <a:r>
            <a:rPr lang="en-GB" b="1" i="0" u="none" dirty="0">
              <a:solidFill>
                <a:schemeClr val="bg2"/>
              </a:solidFill>
            </a:rPr>
            <a:t>Collective ownership</a:t>
          </a:r>
        </a:p>
        <a:p>
          <a:r>
            <a:rPr lang="en-GB" b="1" i="0" u="none" dirty="0"/>
            <a:t>The pairs of developers work on all areas of the system, so that no islands of expertise develop and all the developers take responsibility for all of the code. Anyone can change anything.</a:t>
          </a:r>
          <a:endParaRPr lang="en-GB" dirty="0"/>
        </a:p>
      </dgm:t>
    </dgm:pt>
    <dgm:pt modelId="{0EA45EAD-E455-4B56-B6B1-4774AE230CBF}" type="parTrans" cxnId="{178957DB-4771-4946-B6EF-78AA50D12359}">
      <dgm:prSet/>
      <dgm:spPr/>
      <dgm:t>
        <a:bodyPr/>
        <a:lstStyle/>
        <a:p>
          <a:endParaRPr lang="en-GB"/>
        </a:p>
      </dgm:t>
    </dgm:pt>
    <dgm:pt modelId="{137B6745-F108-42F8-8199-8B5674A49285}" type="sibTrans" cxnId="{178957DB-4771-4946-B6EF-78AA50D12359}">
      <dgm:prSet/>
      <dgm:spPr/>
      <dgm:t>
        <a:bodyPr/>
        <a:lstStyle/>
        <a:p>
          <a:endParaRPr lang="en-GB"/>
        </a:p>
      </dgm:t>
    </dgm:pt>
    <dgm:pt modelId="{6F87F440-7FB3-4B74-8327-5D3219147888}">
      <dgm:prSet/>
      <dgm:spPr/>
      <dgm:t>
        <a:bodyPr/>
        <a:lstStyle/>
        <a:p>
          <a:r>
            <a:rPr lang="en-GB" b="1" i="0" u="none" dirty="0">
              <a:solidFill>
                <a:schemeClr val="bg2"/>
              </a:solidFill>
            </a:rPr>
            <a:t>Continuous integration</a:t>
          </a:r>
          <a:endParaRPr lang="en-GB" b="0" i="0" u="none" dirty="0">
            <a:solidFill>
              <a:schemeClr val="bg2"/>
            </a:solidFill>
          </a:endParaRPr>
        </a:p>
        <a:p>
          <a:r>
            <a:rPr lang="en-GB" b="1" i="0" u="none" dirty="0"/>
            <a:t>As soon as the work on a task is complete, it is integrated into the whole system. After any such integration, all the unit tests in the system must pass.</a:t>
          </a:r>
          <a:endParaRPr lang="en-GB" dirty="0"/>
        </a:p>
      </dgm:t>
    </dgm:pt>
    <dgm:pt modelId="{D3D89325-3249-497F-AA38-16E734A7EFF8}" type="parTrans" cxnId="{A9DDBC36-8EA3-4A68-A26F-BEFD9631F201}">
      <dgm:prSet/>
      <dgm:spPr/>
      <dgm:t>
        <a:bodyPr/>
        <a:lstStyle/>
        <a:p>
          <a:endParaRPr lang="en-GB"/>
        </a:p>
      </dgm:t>
    </dgm:pt>
    <dgm:pt modelId="{A4F96C75-9306-4991-9CCA-8C006FF6553E}" type="sibTrans" cxnId="{A9DDBC36-8EA3-4A68-A26F-BEFD9631F201}">
      <dgm:prSet/>
      <dgm:spPr/>
      <dgm:t>
        <a:bodyPr/>
        <a:lstStyle/>
        <a:p>
          <a:endParaRPr lang="en-GB"/>
        </a:p>
      </dgm:t>
    </dgm:pt>
    <dgm:pt modelId="{3B0772CA-A90B-44C1-B449-234AA70A2CEF}">
      <dgm:prSet/>
      <dgm:spPr/>
      <dgm:t>
        <a:bodyPr/>
        <a:lstStyle/>
        <a:p>
          <a:r>
            <a:rPr lang="en-GB" b="1" i="0" u="none" dirty="0">
              <a:solidFill>
                <a:schemeClr val="bg2"/>
              </a:solidFill>
            </a:rPr>
            <a:t>Sustainable pace</a:t>
          </a:r>
          <a:endParaRPr lang="en-GB" b="0" i="0" u="none" dirty="0">
            <a:solidFill>
              <a:schemeClr val="bg2"/>
            </a:solidFill>
          </a:endParaRPr>
        </a:p>
        <a:p>
          <a:r>
            <a:rPr lang="en-GB" b="1" i="0" u="none" dirty="0"/>
            <a:t>Large amounts of overtime are not considered acceptable as the net effect is often to reduce code quality and medium term productivity</a:t>
          </a:r>
          <a:endParaRPr lang="en-GB" dirty="0"/>
        </a:p>
      </dgm:t>
    </dgm:pt>
    <dgm:pt modelId="{ED3C051C-D1C0-4384-9FAB-36B190BE4B07}" type="parTrans" cxnId="{F891D34E-A319-4EA4-80C2-31732EE9776B}">
      <dgm:prSet/>
      <dgm:spPr/>
      <dgm:t>
        <a:bodyPr/>
        <a:lstStyle/>
        <a:p>
          <a:endParaRPr lang="en-GB"/>
        </a:p>
      </dgm:t>
    </dgm:pt>
    <dgm:pt modelId="{40A5C001-7B9C-42CE-9D62-B14A34FCB70B}" type="sibTrans" cxnId="{F891D34E-A319-4EA4-80C2-31732EE9776B}">
      <dgm:prSet/>
      <dgm:spPr/>
      <dgm:t>
        <a:bodyPr/>
        <a:lstStyle/>
        <a:p>
          <a:endParaRPr lang="en-GB"/>
        </a:p>
      </dgm:t>
    </dgm:pt>
    <dgm:pt modelId="{A8CBE5EB-E62D-4691-96F5-5D96DA2122A7}">
      <dgm:prSet/>
      <dgm:spPr/>
      <dgm:t>
        <a:bodyPr/>
        <a:lstStyle/>
        <a:p>
          <a:r>
            <a:rPr lang="en-GB" b="1" i="0" u="none" dirty="0">
              <a:solidFill>
                <a:schemeClr val="bg2"/>
              </a:solidFill>
            </a:rPr>
            <a:t>On-site customer</a:t>
          </a:r>
        </a:p>
        <a:p>
          <a:r>
            <a:rPr lang="en-GB" b="1" i="0" u="none" dirty="0"/>
            <a:t>A representative of the end-user of the system (the customer) should be available full time for the use of the XP team. In an extreme programming process, the customer is a member of the development team and is responsible for bringing system requirements to the team for implementation.</a:t>
          </a:r>
          <a:endParaRPr lang="en-GB" dirty="0"/>
        </a:p>
      </dgm:t>
    </dgm:pt>
    <dgm:pt modelId="{9B24D5A4-B4FD-42EA-8981-78127CFFEE94}" type="parTrans" cxnId="{84F42A83-B681-4B9A-AD1C-2C6B6F29FF14}">
      <dgm:prSet/>
      <dgm:spPr/>
      <dgm:t>
        <a:bodyPr/>
        <a:lstStyle/>
        <a:p>
          <a:endParaRPr lang="en-GB"/>
        </a:p>
      </dgm:t>
    </dgm:pt>
    <dgm:pt modelId="{30A7E309-B1AA-4754-85DA-C559E98B301A}" type="sibTrans" cxnId="{84F42A83-B681-4B9A-AD1C-2C6B6F29FF14}">
      <dgm:prSet/>
      <dgm:spPr/>
      <dgm:t>
        <a:bodyPr/>
        <a:lstStyle/>
        <a:p>
          <a:endParaRPr lang="en-GB"/>
        </a:p>
      </dgm:t>
    </dgm:pt>
    <dgm:pt modelId="{3E97F383-28D7-499C-8AA1-DAEAB652A084}" type="pres">
      <dgm:prSet presAssocID="{DA02BEF9-BA8B-4045-98E1-03DEEC74D795}" presName="Name0" presStyleCnt="0">
        <dgm:presLayoutVars>
          <dgm:dir/>
          <dgm:resizeHandles val="exact"/>
        </dgm:presLayoutVars>
      </dgm:prSet>
      <dgm:spPr/>
      <dgm:t>
        <a:bodyPr/>
        <a:lstStyle/>
        <a:p>
          <a:endParaRPr lang="en-US"/>
        </a:p>
      </dgm:t>
    </dgm:pt>
    <dgm:pt modelId="{2E17943A-B671-4E26-8A41-F65DEC3CED29}" type="pres">
      <dgm:prSet presAssocID="{5A5FA013-25F6-4D88-9CE4-DE8E9C09F152}" presName="node" presStyleLbl="node1" presStyleIdx="0" presStyleCnt="4">
        <dgm:presLayoutVars>
          <dgm:bulletEnabled val="1"/>
        </dgm:presLayoutVars>
      </dgm:prSet>
      <dgm:spPr/>
      <dgm:t>
        <a:bodyPr/>
        <a:lstStyle/>
        <a:p>
          <a:endParaRPr lang="en-US"/>
        </a:p>
      </dgm:t>
    </dgm:pt>
    <dgm:pt modelId="{93974585-9913-4BAE-992B-25C94E13598B}" type="pres">
      <dgm:prSet presAssocID="{137B6745-F108-42F8-8199-8B5674A49285}" presName="sibTrans" presStyleLbl="sibTrans2D1" presStyleIdx="0" presStyleCnt="3"/>
      <dgm:spPr/>
      <dgm:t>
        <a:bodyPr/>
        <a:lstStyle/>
        <a:p>
          <a:endParaRPr lang="en-US"/>
        </a:p>
      </dgm:t>
    </dgm:pt>
    <dgm:pt modelId="{59B1B2AE-5FF0-4BB6-9057-491332AC51DC}" type="pres">
      <dgm:prSet presAssocID="{137B6745-F108-42F8-8199-8B5674A49285}" presName="connectorText" presStyleLbl="sibTrans2D1" presStyleIdx="0" presStyleCnt="3"/>
      <dgm:spPr/>
      <dgm:t>
        <a:bodyPr/>
        <a:lstStyle/>
        <a:p>
          <a:endParaRPr lang="en-US"/>
        </a:p>
      </dgm:t>
    </dgm:pt>
    <dgm:pt modelId="{EA557995-49B0-463C-874F-0812B136A46C}" type="pres">
      <dgm:prSet presAssocID="{6F87F440-7FB3-4B74-8327-5D3219147888}" presName="node" presStyleLbl="node1" presStyleIdx="1" presStyleCnt="4">
        <dgm:presLayoutVars>
          <dgm:bulletEnabled val="1"/>
        </dgm:presLayoutVars>
      </dgm:prSet>
      <dgm:spPr/>
      <dgm:t>
        <a:bodyPr/>
        <a:lstStyle/>
        <a:p>
          <a:endParaRPr lang="en-US"/>
        </a:p>
      </dgm:t>
    </dgm:pt>
    <dgm:pt modelId="{4E100E20-33C8-4524-AE87-29A37FA49610}" type="pres">
      <dgm:prSet presAssocID="{A4F96C75-9306-4991-9CCA-8C006FF6553E}" presName="sibTrans" presStyleLbl="sibTrans2D1" presStyleIdx="1" presStyleCnt="3"/>
      <dgm:spPr/>
      <dgm:t>
        <a:bodyPr/>
        <a:lstStyle/>
        <a:p>
          <a:endParaRPr lang="en-US"/>
        </a:p>
      </dgm:t>
    </dgm:pt>
    <dgm:pt modelId="{1BC9D064-B58F-4923-84BB-7AA8EB1DE18A}" type="pres">
      <dgm:prSet presAssocID="{A4F96C75-9306-4991-9CCA-8C006FF6553E}" presName="connectorText" presStyleLbl="sibTrans2D1" presStyleIdx="1" presStyleCnt="3"/>
      <dgm:spPr/>
      <dgm:t>
        <a:bodyPr/>
        <a:lstStyle/>
        <a:p>
          <a:endParaRPr lang="en-US"/>
        </a:p>
      </dgm:t>
    </dgm:pt>
    <dgm:pt modelId="{1C66E2C1-A0CB-4E9B-A89C-B6CADAC8FC7F}" type="pres">
      <dgm:prSet presAssocID="{3B0772CA-A90B-44C1-B449-234AA70A2CEF}" presName="node" presStyleLbl="node1" presStyleIdx="2" presStyleCnt="4">
        <dgm:presLayoutVars>
          <dgm:bulletEnabled val="1"/>
        </dgm:presLayoutVars>
      </dgm:prSet>
      <dgm:spPr/>
      <dgm:t>
        <a:bodyPr/>
        <a:lstStyle/>
        <a:p>
          <a:endParaRPr lang="en-US"/>
        </a:p>
      </dgm:t>
    </dgm:pt>
    <dgm:pt modelId="{E9C62025-BFB6-4B2C-B6A2-439AE7D6F582}" type="pres">
      <dgm:prSet presAssocID="{40A5C001-7B9C-42CE-9D62-B14A34FCB70B}" presName="sibTrans" presStyleLbl="sibTrans2D1" presStyleIdx="2" presStyleCnt="3"/>
      <dgm:spPr/>
      <dgm:t>
        <a:bodyPr/>
        <a:lstStyle/>
        <a:p>
          <a:endParaRPr lang="en-US"/>
        </a:p>
      </dgm:t>
    </dgm:pt>
    <dgm:pt modelId="{CE455B9F-384B-4174-9C2D-0A22AF4E2C88}" type="pres">
      <dgm:prSet presAssocID="{40A5C001-7B9C-42CE-9D62-B14A34FCB70B}" presName="connectorText" presStyleLbl="sibTrans2D1" presStyleIdx="2" presStyleCnt="3"/>
      <dgm:spPr/>
      <dgm:t>
        <a:bodyPr/>
        <a:lstStyle/>
        <a:p>
          <a:endParaRPr lang="en-US"/>
        </a:p>
      </dgm:t>
    </dgm:pt>
    <dgm:pt modelId="{44B909E3-A010-4C7A-8860-32EDE27369D8}" type="pres">
      <dgm:prSet presAssocID="{A8CBE5EB-E62D-4691-96F5-5D96DA2122A7}" presName="node" presStyleLbl="node1" presStyleIdx="3" presStyleCnt="4">
        <dgm:presLayoutVars>
          <dgm:bulletEnabled val="1"/>
        </dgm:presLayoutVars>
      </dgm:prSet>
      <dgm:spPr/>
      <dgm:t>
        <a:bodyPr/>
        <a:lstStyle/>
        <a:p>
          <a:endParaRPr lang="en-US"/>
        </a:p>
      </dgm:t>
    </dgm:pt>
  </dgm:ptLst>
  <dgm:cxnLst>
    <dgm:cxn modelId="{4E9513F2-0B6E-4A29-97F5-985AB00A05FE}" type="presOf" srcId="{A8CBE5EB-E62D-4691-96F5-5D96DA2122A7}" destId="{44B909E3-A010-4C7A-8860-32EDE27369D8}" srcOrd="0" destOrd="0" presId="urn:microsoft.com/office/officeart/2005/8/layout/process1"/>
    <dgm:cxn modelId="{F12B0EF4-E63E-4613-BD5B-8CB074C0E8B7}" type="presOf" srcId="{A4F96C75-9306-4991-9CCA-8C006FF6553E}" destId="{1BC9D064-B58F-4923-84BB-7AA8EB1DE18A}" srcOrd="1" destOrd="0" presId="urn:microsoft.com/office/officeart/2005/8/layout/process1"/>
    <dgm:cxn modelId="{84F42A83-B681-4B9A-AD1C-2C6B6F29FF14}" srcId="{DA02BEF9-BA8B-4045-98E1-03DEEC74D795}" destId="{A8CBE5EB-E62D-4691-96F5-5D96DA2122A7}" srcOrd="3" destOrd="0" parTransId="{9B24D5A4-B4FD-42EA-8981-78127CFFEE94}" sibTransId="{30A7E309-B1AA-4754-85DA-C559E98B301A}"/>
    <dgm:cxn modelId="{BF904A4F-4C12-4064-BCDE-F24A91408413}" type="presOf" srcId="{5A5FA013-25F6-4D88-9CE4-DE8E9C09F152}" destId="{2E17943A-B671-4E26-8A41-F65DEC3CED29}" srcOrd="0" destOrd="0" presId="urn:microsoft.com/office/officeart/2005/8/layout/process1"/>
    <dgm:cxn modelId="{F891D34E-A319-4EA4-80C2-31732EE9776B}" srcId="{DA02BEF9-BA8B-4045-98E1-03DEEC74D795}" destId="{3B0772CA-A90B-44C1-B449-234AA70A2CEF}" srcOrd="2" destOrd="0" parTransId="{ED3C051C-D1C0-4384-9FAB-36B190BE4B07}" sibTransId="{40A5C001-7B9C-42CE-9D62-B14A34FCB70B}"/>
    <dgm:cxn modelId="{97671904-7B54-4A98-8290-CEEC50981284}" type="presOf" srcId="{6F87F440-7FB3-4B74-8327-5D3219147888}" destId="{EA557995-49B0-463C-874F-0812B136A46C}" srcOrd="0" destOrd="0" presId="urn:microsoft.com/office/officeart/2005/8/layout/process1"/>
    <dgm:cxn modelId="{29FD041F-ED99-40AC-AE34-CFE6B5B86F10}" type="presOf" srcId="{3B0772CA-A90B-44C1-B449-234AA70A2CEF}" destId="{1C66E2C1-A0CB-4E9B-A89C-B6CADAC8FC7F}" srcOrd="0" destOrd="0" presId="urn:microsoft.com/office/officeart/2005/8/layout/process1"/>
    <dgm:cxn modelId="{178957DB-4771-4946-B6EF-78AA50D12359}" srcId="{DA02BEF9-BA8B-4045-98E1-03DEEC74D795}" destId="{5A5FA013-25F6-4D88-9CE4-DE8E9C09F152}" srcOrd="0" destOrd="0" parTransId="{0EA45EAD-E455-4B56-B6B1-4774AE230CBF}" sibTransId="{137B6745-F108-42F8-8199-8B5674A49285}"/>
    <dgm:cxn modelId="{93F9C800-1CF2-4305-B421-415B2ED0A4B1}" type="presOf" srcId="{137B6745-F108-42F8-8199-8B5674A49285}" destId="{59B1B2AE-5FF0-4BB6-9057-491332AC51DC}" srcOrd="1" destOrd="0" presId="urn:microsoft.com/office/officeart/2005/8/layout/process1"/>
    <dgm:cxn modelId="{5BB8EA36-5509-4E5F-86BA-7FCF50A36BF5}" type="presOf" srcId="{137B6745-F108-42F8-8199-8B5674A49285}" destId="{93974585-9913-4BAE-992B-25C94E13598B}" srcOrd="0" destOrd="0" presId="urn:microsoft.com/office/officeart/2005/8/layout/process1"/>
    <dgm:cxn modelId="{A9DDBC36-8EA3-4A68-A26F-BEFD9631F201}" srcId="{DA02BEF9-BA8B-4045-98E1-03DEEC74D795}" destId="{6F87F440-7FB3-4B74-8327-5D3219147888}" srcOrd="1" destOrd="0" parTransId="{D3D89325-3249-497F-AA38-16E734A7EFF8}" sibTransId="{A4F96C75-9306-4991-9CCA-8C006FF6553E}"/>
    <dgm:cxn modelId="{674D679B-0F30-4312-B73C-312C04C05717}" type="presOf" srcId="{40A5C001-7B9C-42CE-9D62-B14A34FCB70B}" destId="{E9C62025-BFB6-4B2C-B6A2-439AE7D6F582}" srcOrd="0" destOrd="0" presId="urn:microsoft.com/office/officeart/2005/8/layout/process1"/>
    <dgm:cxn modelId="{FF568365-EACE-4FF5-A40C-E524780D4811}" type="presOf" srcId="{40A5C001-7B9C-42CE-9D62-B14A34FCB70B}" destId="{CE455B9F-384B-4174-9C2D-0A22AF4E2C88}" srcOrd="1" destOrd="0" presId="urn:microsoft.com/office/officeart/2005/8/layout/process1"/>
    <dgm:cxn modelId="{AEA0344D-D9B2-4E2B-B73F-A5B62DBE13B2}" type="presOf" srcId="{A4F96C75-9306-4991-9CCA-8C006FF6553E}" destId="{4E100E20-33C8-4524-AE87-29A37FA49610}" srcOrd="0" destOrd="0" presId="urn:microsoft.com/office/officeart/2005/8/layout/process1"/>
    <dgm:cxn modelId="{87BC9290-4492-49F7-BA07-824E5694A7F4}" type="presOf" srcId="{DA02BEF9-BA8B-4045-98E1-03DEEC74D795}" destId="{3E97F383-28D7-499C-8AA1-DAEAB652A084}" srcOrd="0" destOrd="0" presId="urn:microsoft.com/office/officeart/2005/8/layout/process1"/>
    <dgm:cxn modelId="{8960CBC8-CD2D-4438-99D2-B0AE89DA49F3}" type="presParOf" srcId="{3E97F383-28D7-499C-8AA1-DAEAB652A084}" destId="{2E17943A-B671-4E26-8A41-F65DEC3CED29}" srcOrd="0" destOrd="0" presId="urn:microsoft.com/office/officeart/2005/8/layout/process1"/>
    <dgm:cxn modelId="{FCA554A4-E715-4713-8036-061FFD74B8DE}" type="presParOf" srcId="{3E97F383-28D7-499C-8AA1-DAEAB652A084}" destId="{93974585-9913-4BAE-992B-25C94E13598B}" srcOrd="1" destOrd="0" presId="urn:microsoft.com/office/officeart/2005/8/layout/process1"/>
    <dgm:cxn modelId="{C6A219E6-ABB7-4347-AF83-B9363CD6A8C1}" type="presParOf" srcId="{93974585-9913-4BAE-992B-25C94E13598B}" destId="{59B1B2AE-5FF0-4BB6-9057-491332AC51DC}" srcOrd="0" destOrd="0" presId="urn:microsoft.com/office/officeart/2005/8/layout/process1"/>
    <dgm:cxn modelId="{AEAF7251-856A-4F5F-9D74-91D14B8A3A81}" type="presParOf" srcId="{3E97F383-28D7-499C-8AA1-DAEAB652A084}" destId="{EA557995-49B0-463C-874F-0812B136A46C}" srcOrd="2" destOrd="0" presId="urn:microsoft.com/office/officeart/2005/8/layout/process1"/>
    <dgm:cxn modelId="{AE70566E-0D10-40BD-9615-9A573ED1EB98}" type="presParOf" srcId="{3E97F383-28D7-499C-8AA1-DAEAB652A084}" destId="{4E100E20-33C8-4524-AE87-29A37FA49610}" srcOrd="3" destOrd="0" presId="urn:microsoft.com/office/officeart/2005/8/layout/process1"/>
    <dgm:cxn modelId="{03EFD74C-649D-4F03-878A-4549EC3E74A4}" type="presParOf" srcId="{4E100E20-33C8-4524-AE87-29A37FA49610}" destId="{1BC9D064-B58F-4923-84BB-7AA8EB1DE18A}" srcOrd="0" destOrd="0" presId="urn:microsoft.com/office/officeart/2005/8/layout/process1"/>
    <dgm:cxn modelId="{94E22E1F-432A-4BA7-9D9E-C725D0A24228}" type="presParOf" srcId="{3E97F383-28D7-499C-8AA1-DAEAB652A084}" destId="{1C66E2C1-A0CB-4E9B-A89C-B6CADAC8FC7F}" srcOrd="4" destOrd="0" presId="urn:microsoft.com/office/officeart/2005/8/layout/process1"/>
    <dgm:cxn modelId="{6C9808C6-FEDD-4B36-BAC3-7F9F9B935F9B}" type="presParOf" srcId="{3E97F383-28D7-499C-8AA1-DAEAB652A084}" destId="{E9C62025-BFB6-4B2C-B6A2-439AE7D6F582}" srcOrd="5" destOrd="0" presId="urn:microsoft.com/office/officeart/2005/8/layout/process1"/>
    <dgm:cxn modelId="{EA64DF84-40FC-4429-BDD7-3DC2687B79D4}" type="presParOf" srcId="{E9C62025-BFB6-4B2C-B6A2-439AE7D6F582}" destId="{CE455B9F-384B-4174-9C2D-0A22AF4E2C88}" srcOrd="0" destOrd="0" presId="urn:microsoft.com/office/officeart/2005/8/layout/process1"/>
    <dgm:cxn modelId="{51D8B6E9-25B5-43C1-9748-A400652D7D01}" type="presParOf" srcId="{3E97F383-28D7-499C-8AA1-DAEAB652A084}" destId="{44B909E3-A010-4C7A-8860-32EDE27369D8}"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E615EA-8A04-4A93-A921-91F322CCAD99}" type="doc">
      <dgm:prSet loTypeId="urn:microsoft.com/office/officeart/2005/8/layout/cycle4" loCatId="relationship" qsTypeId="urn:microsoft.com/office/officeart/2005/8/quickstyle/simple1" qsCatId="simple" csTypeId="urn:microsoft.com/office/officeart/2005/8/colors/accent1_2" csCatId="accent1"/>
      <dgm:spPr/>
      <dgm:t>
        <a:bodyPr/>
        <a:lstStyle/>
        <a:p>
          <a:endParaRPr lang="en-GB"/>
        </a:p>
      </dgm:t>
    </dgm:pt>
    <dgm:pt modelId="{E116E14B-D81B-4130-B777-5763EA7CA087}">
      <dgm:prSet custT="1"/>
      <dgm:spPr/>
      <dgm:t>
        <a:bodyPr/>
        <a:lstStyle/>
        <a:p>
          <a:r>
            <a:rPr lang="en-US" sz="1800" dirty="0">
              <a:solidFill>
                <a:schemeClr val="bg2"/>
              </a:solidFill>
            </a:rPr>
            <a:t>Test-first development.</a:t>
          </a:r>
          <a:endParaRPr lang="en-GB" sz="1800" dirty="0">
            <a:solidFill>
              <a:schemeClr val="bg2"/>
            </a:solidFill>
          </a:endParaRPr>
        </a:p>
      </dgm:t>
    </dgm:pt>
    <dgm:pt modelId="{33F51295-589F-4454-8960-7085D13DB7A9}" type="parTrans" cxnId="{E10987F2-9758-477A-8553-CC00C907EEA0}">
      <dgm:prSet/>
      <dgm:spPr/>
      <dgm:t>
        <a:bodyPr/>
        <a:lstStyle/>
        <a:p>
          <a:endParaRPr lang="en-GB">
            <a:solidFill>
              <a:schemeClr val="bg2"/>
            </a:solidFill>
          </a:endParaRPr>
        </a:p>
      </dgm:t>
    </dgm:pt>
    <dgm:pt modelId="{CF0D977F-FD78-48E8-AE5C-D4F86A26FD9F}" type="sibTrans" cxnId="{E10987F2-9758-477A-8553-CC00C907EEA0}">
      <dgm:prSet/>
      <dgm:spPr/>
      <dgm:t>
        <a:bodyPr/>
        <a:lstStyle/>
        <a:p>
          <a:endParaRPr lang="en-GB">
            <a:solidFill>
              <a:schemeClr val="bg2"/>
            </a:solidFill>
          </a:endParaRPr>
        </a:p>
      </dgm:t>
    </dgm:pt>
    <dgm:pt modelId="{FCDCCBC1-9D80-4FC5-BA0D-43E1BF9F661D}">
      <dgm:prSet custT="1"/>
      <dgm:spPr/>
      <dgm:t>
        <a:bodyPr/>
        <a:lstStyle/>
        <a:p>
          <a:pPr algn="just"/>
          <a:r>
            <a:rPr lang="en-US" sz="1800" dirty="0">
              <a:solidFill>
                <a:schemeClr val="bg2"/>
              </a:solidFill>
            </a:rPr>
            <a:t>Incremental test development from scenarios.</a:t>
          </a:r>
          <a:endParaRPr lang="en-GB" sz="1800" dirty="0">
            <a:solidFill>
              <a:schemeClr val="bg2"/>
            </a:solidFill>
          </a:endParaRPr>
        </a:p>
      </dgm:t>
    </dgm:pt>
    <dgm:pt modelId="{F523D2E1-69E8-4552-A8E4-015288B595C4}" type="parTrans" cxnId="{1B2A0D74-9919-4D32-8AB3-DE6CB53F246F}">
      <dgm:prSet/>
      <dgm:spPr/>
      <dgm:t>
        <a:bodyPr/>
        <a:lstStyle/>
        <a:p>
          <a:endParaRPr lang="en-GB">
            <a:solidFill>
              <a:schemeClr val="bg2"/>
            </a:solidFill>
          </a:endParaRPr>
        </a:p>
      </dgm:t>
    </dgm:pt>
    <dgm:pt modelId="{02D285A0-D8A0-457F-A7F8-3F4FB6583782}" type="sibTrans" cxnId="{1B2A0D74-9919-4D32-8AB3-DE6CB53F246F}">
      <dgm:prSet/>
      <dgm:spPr/>
      <dgm:t>
        <a:bodyPr/>
        <a:lstStyle/>
        <a:p>
          <a:endParaRPr lang="en-GB">
            <a:solidFill>
              <a:schemeClr val="bg2"/>
            </a:solidFill>
          </a:endParaRPr>
        </a:p>
      </dgm:t>
    </dgm:pt>
    <dgm:pt modelId="{F8F18E40-74E5-46FE-853A-96A52942C156}">
      <dgm:prSet/>
      <dgm:spPr/>
      <dgm:t>
        <a:bodyPr/>
        <a:lstStyle/>
        <a:p>
          <a:r>
            <a:rPr lang="en-US" dirty="0">
              <a:solidFill>
                <a:schemeClr val="bg2"/>
              </a:solidFill>
            </a:rPr>
            <a:t>User involvement in test development and validation.</a:t>
          </a:r>
          <a:endParaRPr lang="en-GB" dirty="0">
            <a:solidFill>
              <a:schemeClr val="bg2"/>
            </a:solidFill>
          </a:endParaRPr>
        </a:p>
      </dgm:t>
    </dgm:pt>
    <dgm:pt modelId="{F39BB5B3-8D3D-4BBA-9066-DCD7F41BCB54}" type="parTrans" cxnId="{3AB6073C-CD94-4DC8-B739-82AF35611E10}">
      <dgm:prSet/>
      <dgm:spPr/>
      <dgm:t>
        <a:bodyPr/>
        <a:lstStyle/>
        <a:p>
          <a:endParaRPr lang="en-GB">
            <a:solidFill>
              <a:schemeClr val="bg2"/>
            </a:solidFill>
          </a:endParaRPr>
        </a:p>
      </dgm:t>
    </dgm:pt>
    <dgm:pt modelId="{F159BA01-047C-4498-B56A-9003D2B4E6C9}" type="sibTrans" cxnId="{3AB6073C-CD94-4DC8-B739-82AF35611E10}">
      <dgm:prSet/>
      <dgm:spPr/>
      <dgm:t>
        <a:bodyPr/>
        <a:lstStyle/>
        <a:p>
          <a:endParaRPr lang="en-GB">
            <a:solidFill>
              <a:schemeClr val="bg2"/>
            </a:solidFill>
          </a:endParaRPr>
        </a:p>
      </dgm:t>
    </dgm:pt>
    <dgm:pt modelId="{87294761-FEFA-4110-89C6-A3439A0B8473}">
      <dgm:prSet custT="1"/>
      <dgm:spPr/>
      <dgm:t>
        <a:bodyPr/>
        <a:lstStyle/>
        <a:p>
          <a:r>
            <a:rPr lang="en-US" sz="1600" dirty="0">
              <a:solidFill>
                <a:schemeClr val="bg2"/>
              </a:solidFill>
            </a:rPr>
            <a:t>Automated test harnesses are used to run all component tests each time that a new release is built.</a:t>
          </a:r>
          <a:endParaRPr lang="en-GB" sz="1600" dirty="0">
            <a:solidFill>
              <a:schemeClr val="bg2"/>
            </a:solidFill>
          </a:endParaRPr>
        </a:p>
      </dgm:t>
    </dgm:pt>
    <dgm:pt modelId="{434EB762-B1BB-4D27-97EF-4F0A86F5CA4A}" type="parTrans" cxnId="{1782C624-1082-4E38-93A7-08E81B1612BF}">
      <dgm:prSet/>
      <dgm:spPr/>
      <dgm:t>
        <a:bodyPr/>
        <a:lstStyle/>
        <a:p>
          <a:endParaRPr lang="en-GB">
            <a:solidFill>
              <a:schemeClr val="bg2"/>
            </a:solidFill>
          </a:endParaRPr>
        </a:p>
      </dgm:t>
    </dgm:pt>
    <dgm:pt modelId="{E833C465-D2A0-4699-9198-B57FA2DFE36B}" type="sibTrans" cxnId="{1782C624-1082-4E38-93A7-08E81B1612BF}">
      <dgm:prSet/>
      <dgm:spPr/>
      <dgm:t>
        <a:bodyPr/>
        <a:lstStyle/>
        <a:p>
          <a:endParaRPr lang="en-GB">
            <a:solidFill>
              <a:schemeClr val="bg2"/>
            </a:solidFill>
          </a:endParaRPr>
        </a:p>
      </dgm:t>
    </dgm:pt>
    <dgm:pt modelId="{0D19DDE4-08B4-4540-95C3-A8819592B39F}" type="pres">
      <dgm:prSet presAssocID="{E8E615EA-8A04-4A93-A921-91F322CCAD99}" presName="cycleMatrixDiagram" presStyleCnt="0">
        <dgm:presLayoutVars>
          <dgm:chMax val="1"/>
          <dgm:dir/>
          <dgm:animLvl val="lvl"/>
          <dgm:resizeHandles val="exact"/>
        </dgm:presLayoutVars>
      </dgm:prSet>
      <dgm:spPr/>
      <dgm:t>
        <a:bodyPr/>
        <a:lstStyle/>
        <a:p>
          <a:endParaRPr lang="en-US"/>
        </a:p>
      </dgm:t>
    </dgm:pt>
    <dgm:pt modelId="{5832528A-4C93-413B-B334-640BDE3673A4}" type="pres">
      <dgm:prSet presAssocID="{E8E615EA-8A04-4A93-A921-91F322CCAD99}" presName="children" presStyleCnt="0"/>
      <dgm:spPr/>
    </dgm:pt>
    <dgm:pt modelId="{1CE7C9B2-5001-4B6E-A6B9-A537FC512014}" type="pres">
      <dgm:prSet presAssocID="{E8E615EA-8A04-4A93-A921-91F322CCAD99}" presName="childPlaceholder" presStyleCnt="0"/>
      <dgm:spPr/>
    </dgm:pt>
    <dgm:pt modelId="{4030114F-2EE5-4C1D-84DE-E21822DE83B0}" type="pres">
      <dgm:prSet presAssocID="{E8E615EA-8A04-4A93-A921-91F322CCAD99}" presName="circle" presStyleCnt="0"/>
      <dgm:spPr/>
    </dgm:pt>
    <dgm:pt modelId="{A8E3F50A-CB66-46F7-901C-93DCB9BD4320}" type="pres">
      <dgm:prSet presAssocID="{E8E615EA-8A04-4A93-A921-91F322CCAD99}" presName="quadrant1" presStyleLbl="node1" presStyleIdx="0" presStyleCnt="4">
        <dgm:presLayoutVars>
          <dgm:chMax val="1"/>
          <dgm:bulletEnabled val="1"/>
        </dgm:presLayoutVars>
      </dgm:prSet>
      <dgm:spPr/>
      <dgm:t>
        <a:bodyPr/>
        <a:lstStyle/>
        <a:p>
          <a:endParaRPr lang="en-US"/>
        </a:p>
      </dgm:t>
    </dgm:pt>
    <dgm:pt modelId="{D71205C9-1129-4B08-A5B8-C6589012CB6A}" type="pres">
      <dgm:prSet presAssocID="{E8E615EA-8A04-4A93-A921-91F322CCAD99}" presName="quadrant2" presStyleLbl="node1" presStyleIdx="1" presStyleCnt="4">
        <dgm:presLayoutVars>
          <dgm:chMax val="1"/>
          <dgm:bulletEnabled val="1"/>
        </dgm:presLayoutVars>
      </dgm:prSet>
      <dgm:spPr/>
      <dgm:t>
        <a:bodyPr/>
        <a:lstStyle/>
        <a:p>
          <a:endParaRPr lang="en-US"/>
        </a:p>
      </dgm:t>
    </dgm:pt>
    <dgm:pt modelId="{FE9F6973-B518-4922-9C1E-E78CC28F72A8}" type="pres">
      <dgm:prSet presAssocID="{E8E615EA-8A04-4A93-A921-91F322CCAD99}" presName="quadrant3" presStyleLbl="node1" presStyleIdx="2" presStyleCnt="4">
        <dgm:presLayoutVars>
          <dgm:chMax val="1"/>
          <dgm:bulletEnabled val="1"/>
        </dgm:presLayoutVars>
      </dgm:prSet>
      <dgm:spPr/>
      <dgm:t>
        <a:bodyPr/>
        <a:lstStyle/>
        <a:p>
          <a:endParaRPr lang="en-US"/>
        </a:p>
      </dgm:t>
    </dgm:pt>
    <dgm:pt modelId="{34DC182A-4520-4A7A-B61F-60C99C6CD9B3}" type="pres">
      <dgm:prSet presAssocID="{E8E615EA-8A04-4A93-A921-91F322CCAD99}" presName="quadrant4" presStyleLbl="node1" presStyleIdx="3" presStyleCnt="4">
        <dgm:presLayoutVars>
          <dgm:chMax val="1"/>
          <dgm:bulletEnabled val="1"/>
        </dgm:presLayoutVars>
      </dgm:prSet>
      <dgm:spPr/>
      <dgm:t>
        <a:bodyPr/>
        <a:lstStyle/>
        <a:p>
          <a:endParaRPr lang="en-US"/>
        </a:p>
      </dgm:t>
    </dgm:pt>
    <dgm:pt modelId="{C8D7F560-6D80-4453-A811-49E98F0311F0}" type="pres">
      <dgm:prSet presAssocID="{E8E615EA-8A04-4A93-A921-91F322CCAD99}" presName="quadrantPlaceholder" presStyleCnt="0"/>
      <dgm:spPr/>
    </dgm:pt>
    <dgm:pt modelId="{3B44145F-10B9-4483-9118-D550BCBC969D}" type="pres">
      <dgm:prSet presAssocID="{E8E615EA-8A04-4A93-A921-91F322CCAD99}" presName="center1" presStyleLbl="fgShp" presStyleIdx="0" presStyleCnt="2"/>
      <dgm:spPr/>
    </dgm:pt>
    <dgm:pt modelId="{A3936D81-DD81-4A91-B343-B555D4D615AA}" type="pres">
      <dgm:prSet presAssocID="{E8E615EA-8A04-4A93-A921-91F322CCAD99}" presName="center2" presStyleLbl="fgShp" presStyleIdx="1" presStyleCnt="2"/>
      <dgm:spPr/>
    </dgm:pt>
  </dgm:ptLst>
  <dgm:cxnLst>
    <dgm:cxn modelId="{34BDF298-3CA9-4B85-A416-0DD2CD0659A5}" type="presOf" srcId="{F8F18E40-74E5-46FE-853A-96A52942C156}" destId="{FE9F6973-B518-4922-9C1E-E78CC28F72A8}" srcOrd="0" destOrd="0" presId="urn:microsoft.com/office/officeart/2005/8/layout/cycle4"/>
    <dgm:cxn modelId="{74010451-2D05-4AEA-A561-3687BD223BC5}" type="presOf" srcId="{FCDCCBC1-9D80-4FC5-BA0D-43E1BF9F661D}" destId="{D71205C9-1129-4B08-A5B8-C6589012CB6A}" srcOrd="0" destOrd="0" presId="urn:microsoft.com/office/officeart/2005/8/layout/cycle4"/>
    <dgm:cxn modelId="{3AB6073C-CD94-4DC8-B739-82AF35611E10}" srcId="{E8E615EA-8A04-4A93-A921-91F322CCAD99}" destId="{F8F18E40-74E5-46FE-853A-96A52942C156}" srcOrd="2" destOrd="0" parTransId="{F39BB5B3-8D3D-4BBA-9066-DCD7F41BCB54}" sibTransId="{F159BA01-047C-4498-B56A-9003D2B4E6C9}"/>
    <dgm:cxn modelId="{E10987F2-9758-477A-8553-CC00C907EEA0}" srcId="{E8E615EA-8A04-4A93-A921-91F322CCAD99}" destId="{E116E14B-D81B-4130-B777-5763EA7CA087}" srcOrd="0" destOrd="0" parTransId="{33F51295-589F-4454-8960-7085D13DB7A9}" sibTransId="{CF0D977F-FD78-48E8-AE5C-D4F86A26FD9F}"/>
    <dgm:cxn modelId="{10F2AE52-75ED-40CE-8FFE-2D916805912C}" type="presOf" srcId="{87294761-FEFA-4110-89C6-A3439A0B8473}" destId="{34DC182A-4520-4A7A-B61F-60C99C6CD9B3}" srcOrd="0" destOrd="0" presId="urn:microsoft.com/office/officeart/2005/8/layout/cycle4"/>
    <dgm:cxn modelId="{1782C624-1082-4E38-93A7-08E81B1612BF}" srcId="{E8E615EA-8A04-4A93-A921-91F322CCAD99}" destId="{87294761-FEFA-4110-89C6-A3439A0B8473}" srcOrd="3" destOrd="0" parTransId="{434EB762-B1BB-4D27-97EF-4F0A86F5CA4A}" sibTransId="{E833C465-D2A0-4699-9198-B57FA2DFE36B}"/>
    <dgm:cxn modelId="{5C5A00C1-D1EB-406D-AD07-A76F9FCDFA2E}" type="presOf" srcId="{E116E14B-D81B-4130-B777-5763EA7CA087}" destId="{A8E3F50A-CB66-46F7-901C-93DCB9BD4320}" srcOrd="0" destOrd="0" presId="urn:microsoft.com/office/officeart/2005/8/layout/cycle4"/>
    <dgm:cxn modelId="{106230AF-AFF6-4E84-9655-BFED55E1552C}" type="presOf" srcId="{E8E615EA-8A04-4A93-A921-91F322CCAD99}" destId="{0D19DDE4-08B4-4540-95C3-A8819592B39F}" srcOrd="0" destOrd="0" presId="urn:microsoft.com/office/officeart/2005/8/layout/cycle4"/>
    <dgm:cxn modelId="{1B2A0D74-9919-4D32-8AB3-DE6CB53F246F}" srcId="{E8E615EA-8A04-4A93-A921-91F322CCAD99}" destId="{FCDCCBC1-9D80-4FC5-BA0D-43E1BF9F661D}" srcOrd="1" destOrd="0" parTransId="{F523D2E1-69E8-4552-A8E4-015288B595C4}" sibTransId="{02D285A0-D8A0-457F-A7F8-3F4FB6583782}"/>
    <dgm:cxn modelId="{09B86A18-7047-41CB-B822-21CD94812F1E}" type="presParOf" srcId="{0D19DDE4-08B4-4540-95C3-A8819592B39F}" destId="{5832528A-4C93-413B-B334-640BDE3673A4}" srcOrd="0" destOrd="0" presId="urn:microsoft.com/office/officeart/2005/8/layout/cycle4"/>
    <dgm:cxn modelId="{9659C62D-9A01-4937-B800-AD9F76FF5AFB}" type="presParOf" srcId="{5832528A-4C93-413B-B334-640BDE3673A4}" destId="{1CE7C9B2-5001-4B6E-A6B9-A537FC512014}" srcOrd="0" destOrd="0" presId="urn:microsoft.com/office/officeart/2005/8/layout/cycle4"/>
    <dgm:cxn modelId="{0BF8645F-EA20-48B5-A002-BBB251116691}" type="presParOf" srcId="{0D19DDE4-08B4-4540-95C3-A8819592B39F}" destId="{4030114F-2EE5-4C1D-84DE-E21822DE83B0}" srcOrd="1" destOrd="0" presId="urn:microsoft.com/office/officeart/2005/8/layout/cycle4"/>
    <dgm:cxn modelId="{FE419EA6-2477-440B-9F2E-E6F895C5602F}" type="presParOf" srcId="{4030114F-2EE5-4C1D-84DE-E21822DE83B0}" destId="{A8E3F50A-CB66-46F7-901C-93DCB9BD4320}" srcOrd="0" destOrd="0" presId="urn:microsoft.com/office/officeart/2005/8/layout/cycle4"/>
    <dgm:cxn modelId="{0E4A98B8-F5F1-461A-A9B8-886F06F2A354}" type="presParOf" srcId="{4030114F-2EE5-4C1D-84DE-E21822DE83B0}" destId="{D71205C9-1129-4B08-A5B8-C6589012CB6A}" srcOrd="1" destOrd="0" presId="urn:microsoft.com/office/officeart/2005/8/layout/cycle4"/>
    <dgm:cxn modelId="{5F3C45AA-02BD-465B-BF6A-B2EE411C5181}" type="presParOf" srcId="{4030114F-2EE5-4C1D-84DE-E21822DE83B0}" destId="{FE9F6973-B518-4922-9C1E-E78CC28F72A8}" srcOrd="2" destOrd="0" presId="urn:microsoft.com/office/officeart/2005/8/layout/cycle4"/>
    <dgm:cxn modelId="{660C6F48-057A-4DC4-91ED-E68EF179F23A}" type="presParOf" srcId="{4030114F-2EE5-4C1D-84DE-E21822DE83B0}" destId="{34DC182A-4520-4A7A-B61F-60C99C6CD9B3}" srcOrd="3" destOrd="0" presId="urn:microsoft.com/office/officeart/2005/8/layout/cycle4"/>
    <dgm:cxn modelId="{9305E9ED-532C-43A4-BD7A-1DA03AB19B02}" type="presParOf" srcId="{4030114F-2EE5-4C1D-84DE-E21822DE83B0}" destId="{C8D7F560-6D80-4453-A811-49E98F0311F0}" srcOrd="4" destOrd="0" presId="urn:microsoft.com/office/officeart/2005/8/layout/cycle4"/>
    <dgm:cxn modelId="{0C21F97C-1ED4-4DE3-BD13-C6A71D56DB7E}" type="presParOf" srcId="{0D19DDE4-08B4-4540-95C3-A8819592B39F}" destId="{3B44145F-10B9-4483-9118-D550BCBC969D}" srcOrd="2" destOrd="0" presId="urn:microsoft.com/office/officeart/2005/8/layout/cycle4"/>
    <dgm:cxn modelId="{3BC228F3-708F-4B8D-BAB4-45063313B6DA}" type="presParOf" srcId="{0D19DDE4-08B4-4540-95C3-A8819592B39F}" destId="{A3936D81-DD81-4A91-B343-B555D4D615AA}"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220742C-7638-4C2D-B34A-7C184EDFC995}"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US"/>
        </a:p>
      </dgm:t>
    </dgm:pt>
    <dgm:pt modelId="{4A4E46D5-BCB7-43A0-9C65-9E8711789A43}">
      <dgm:prSet/>
      <dgm:spPr/>
      <dgm:t>
        <a:bodyPr/>
        <a:lstStyle/>
        <a:p>
          <a:pPr rtl="0"/>
          <a:r>
            <a:rPr lang="en-US" smtClean="0">
              <a:solidFill>
                <a:schemeClr val="bg2"/>
              </a:solidFill>
            </a:rPr>
            <a:t>The informal planning and project control that was proposed by the early adherents of agile methods clashed with this business requirement for visibility. </a:t>
          </a:r>
          <a:endParaRPr lang="en-US">
            <a:solidFill>
              <a:schemeClr val="bg2"/>
            </a:solidFill>
          </a:endParaRPr>
        </a:p>
      </dgm:t>
    </dgm:pt>
    <dgm:pt modelId="{612CC9AF-610B-4ED0-95D9-1566A1715314}" type="parTrans" cxnId="{F2862873-F075-40C9-9576-23A7B4621468}">
      <dgm:prSet/>
      <dgm:spPr/>
      <dgm:t>
        <a:bodyPr/>
        <a:lstStyle/>
        <a:p>
          <a:endParaRPr lang="en-US">
            <a:solidFill>
              <a:schemeClr val="bg2"/>
            </a:solidFill>
          </a:endParaRPr>
        </a:p>
      </dgm:t>
    </dgm:pt>
    <dgm:pt modelId="{01B9DA98-417F-417E-993C-4D079D66B4C8}" type="sibTrans" cxnId="{F2862873-F075-40C9-9576-23A7B4621468}">
      <dgm:prSet/>
      <dgm:spPr/>
      <dgm:t>
        <a:bodyPr/>
        <a:lstStyle/>
        <a:p>
          <a:endParaRPr lang="en-US">
            <a:solidFill>
              <a:schemeClr val="bg2"/>
            </a:solidFill>
          </a:endParaRPr>
        </a:p>
      </dgm:t>
    </dgm:pt>
    <dgm:pt modelId="{91B722D2-8FC8-4F68-81EB-880595C26C46}">
      <dgm:prSet/>
      <dgm:spPr/>
      <dgm:t>
        <a:bodyPr/>
        <a:lstStyle/>
        <a:p>
          <a:pPr rtl="0"/>
          <a:r>
            <a:rPr lang="en-US" smtClean="0">
              <a:solidFill>
                <a:schemeClr val="bg2"/>
              </a:solidFill>
            </a:rPr>
            <a:t>Teams were self-organizing, did not produce documentation, and planned development in very short cycles. </a:t>
          </a:r>
          <a:endParaRPr lang="en-US">
            <a:solidFill>
              <a:schemeClr val="bg2"/>
            </a:solidFill>
          </a:endParaRPr>
        </a:p>
      </dgm:t>
    </dgm:pt>
    <dgm:pt modelId="{B3BC5AC1-DF9B-4E27-A251-61C100BCD447}" type="parTrans" cxnId="{64ED95A4-C794-4814-9F81-EBA29E5D812E}">
      <dgm:prSet/>
      <dgm:spPr/>
      <dgm:t>
        <a:bodyPr/>
        <a:lstStyle/>
        <a:p>
          <a:endParaRPr lang="en-US">
            <a:solidFill>
              <a:schemeClr val="bg2"/>
            </a:solidFill>
          </a:endParaRPr>
        </a:p>
      </dgm:t>
    </dgm:pt>
    <dgm:pt modelId="{36BB258B-8C4A-42C2-950F-7B7DF06D7D05}" type="sibTrans" cxnId="{64ED95A4-C794-4814-9F81-EBA29E5D812E}">
      <dgm:prSet/>
      <dgm:spPr/>
      <dgm:t>
        <a:bodyPr/>
        <a:lstStyle/>
        <a:p>
          <a:endParaRPr lang="en-US">
            <a:solidFill>
              <a:schemeClr val="bg2"/>
            </a:solidFill>
          </a:endParaRPr>
        </a:p>
      </dgm:t>
    </dgm:pt>
    <dgm:pt modelId="{D9BA2B7A-FBB2-436C-A775-69FB1E400939}">
      <dgm:prSet/>
      <dgm:spPr/>
      <dgm:t>
        <a:bodyPr/>
        <a:lstStyle/>
        <a:p>
          <a:pPr rtl="0"/>
          <a:r>
            <a:rPr lang="en-US" smtClean="0">
              <a:solidFill>
                <a:schemeClr val="bg2"/>
              </a:solidFill>
            </a:rPr>
            <a:t>While this can and does work for small companies developing software products, it is inappropriate for larger companies who need to know what is going on in their organization.</a:t>
          </a:r>
          <a:endParaRPr lang="en-US">
            <a:solidFill>
              <a:schemeClr val="bg2"/>
            </a:solidFill>
          </a:endParaRPr>
        </a:p>
      </dgm:t>
    </dgm:pt>
    <dgm:pt modelId="{96A2BC70-5614-41BF-82F4-9F8EE5417B22}" type="parTrans" cxnId="{F37925A3-08ED-4419-AA13-6CD36FEF7C3B}">
      <dgm:prSet/>
      <dgm:spPr/>
      <dgm:t>
        <a:bodyPr/>
        <a:lstStyle/>
        <a:p>
          <a:endParaRPr lang="en-US">
            <a:solidFill>
              <a:schemeClr val="bg2"/>
            </a:solidFill>
          </a:endParaRPr>
        </a:p>
      </dgm:t>
    </dgm:pt>
    <dgm:pt modelId="{6DC3B2B1-E60B-48B4-8DFD-8F455BC52F0C}" type="sibTrans" cxnId="{F37925A3-08ED-4419-AA13-6CD36FEF7C3B}">
      <dgm:prSet/>
      <dgm:spPr/>
      <dgm:t>
        <a:bodyPr/>
        <a:lstStyle/>
        <a:p>
          <a:endParaRPr lang="en-US">
            <a:solidFill>
              <a:schemeClr val="bg2"/>
            </a:solidFill>
          </a:endParaRPr>
        </a:p>
      </dgm:t>
    </dgm:pt>
    <dgm:pt modelId="{60264B9F-1D96-4114-B5F1-D18E2CF6F4A1}" type="pres">
      <dgm:prSet presAssocID="{1220742C-7638-4C2D-B34A-7C184EDFC995}" presName="Name0" presStyleCnt="0">
        <dgm:presLayoutVars>
          <dgm:dir/>
          <dgm:resizeHandles val="exact"/>
        </dgm:presLayoutVars>
      </dgm:prSet>
      <dgm:spPr/>
      <dgm:t>
        <a:bodyPr/>
        <a:lstStyle/>
        <a:p>
          <a:endParaRPr lang="en-US"/>
        </a:p>
      </dgm:t>
    </dgm:pt>
    <dgm:pt modelId="{0E4AA490-F3FF-4552-97AF-790513E7E94D}" type="pres">
      <dgm:prSet presAssocID="{1220742C-7638-4C2D-B34A-7C184EDFC995}" presName="arrow" presStyleLbl="bgShp" presStyleIdx="0" presStyleCnt="1"/>
      <dgm:spPr/>
    </dgm:pt>
    <dgm:pt modelId="{C587A148-A279-4A61-9257-CB5895E77A58}" type="pres">
      <dgm:prSet presAssocID="{1220742C-7638-4C2D-B34A-7C184EDFC995}" presName="points" presStyleCnt="0"/>
      <dgm:spPr/>
    </dgm:pt>
    <dgm:pt modelId="{2185544D-124F-4148-BF6D-65E37752C98F}" type="pres">
      <dgm:prSet presAssocID="{4A4E46D5-BCB7-43A0-9C65-9E8711789A43}" presName="compositeA" presStyleCnt="0"/>
      <dgm:spPr/>
    </dgm:pt>
    <dgm:pt modelId="{1F10D242-FFC1-4BB7-BD19-0B0327120E6F}" type="pres">
      <dgm:prSet presAssocID="{4A4E46D5-BCB7-43A0-9C65-9E8711789A43}" presName="textA" presStyleLbl="revTx" presStyleIdx="0" presStyleCnt="3">
        <dgm:presLayoutVars>
          <dgm:bulletEnabled val="1"/>
        </dgm:presLayoutVars>
      </dgm:prSet>
      <dgm:spPr/>
      <dgm:t>
        <a:bodyPr/>
        <a:lstStyle/>
        <a:p>
          <a:endParaRPr lang="en-US"/>
        </a:p>
      </dgm:t>
    </dgm:pt>
    <dgm:pt modelId="{FBDD735C-5C92-405C-A387-7E386E635FA4}" type="pres">
      <dgm:prSet presAssocID="{4A4E46D5-BCB7-43A0-9C65-9E8711789A43}" presName="circleA" presStyleLbl="node1" presStyleIdx="0" presStyleCnt="3"/>
      <dgm:spPr/>
    </dgm:pt>
    <dgm:pt modelId="{B33E6F98-EB4C-40D6-BE88-0DFEEBABF91B}" type="pres">
      <dgm:prSet presAssocID="{4A4E46D5-BCB7-43A0-9C65-9E8711789A43}" presName="spaceA" presStyleCnt="0"/>
      <dgm:spPr/>
    </dgm:pt>
    <dgm:pt modelId="{9A5AC811-811A-41A2-873E-6570BDA17627}" type="pres">
      <dgm:prSet presAssocID="{01B9DA98-417F-417E-993C-4D079D66B4C8}" presName="space" presStyleCnt="0"/>
      <dgm:spPr/>
    </dgm:pt>
    <dgm:pt modelId="{CAFAD946-27C7-4458-A3B9-4C18D470D60D}" type="pres">
      <dgm:prSet presAssocID="{91B722D2-8FC8-4F68-81EB-880595C26C46}" presName="compositeB" presStyleCnt="0"/>
      <dgm:spPr/>
    </dgm:pt>
    <dgm:pt modelId="{7EB5576C-B4C5-4479-96FB-13147EE3CEC3}" type="pres">
      <dgm:prSet presAssocID="{91B722D2-8FC8-4F68-81EB-880595C26C46}" presName="textB" presStyleLbl="revTx" presStyleIdx="1" presStyleCnt="3">
        <dgm:presLayoutVars>
          <dgm:bulletEnabled val="1"/>
        </dgm:presLayoutVars>
      </dgm:prSet>
      <dgm:spPr/>
      <dgm:t>
        <a:bodyPr/>
        <a:lstStyle/>
        <a:p>
          <a:endParaRPr lang="en-US"/>
        </a:p>
      </dgm:t>
    </dgm:pt>
    <dgm:pt modelId="{6BA5A624-6309-4778-A093-D90A3EB34C1D}" type="pres">
      <dgm:prSet presAssocID="{91B722D2-8FC8-4F68-81EB-880595C26C46}" presName="circleB" presStyleLbl="node1" presStyleIdx="1" presStyleCnt="3"/>
      <dgm:spPr/>
    </dgm:pt>
    <dgm:pt modelId="{68CA6650-80C4-4127-A6D1-0043B1F8A942}" type="pres">
      <dgm:prSet presAssocID="{91B722D2-8FC8-4F68-81EB-880595C26C46}" presName="spaceB" presStyleCnt="0"/>
      <dgm:spPr/>
    </dgm:pt>
    <dgm:pt modelId="{A522E6AA-570D-4BE0-8D22-E8CFC081E8E5}" type="pres">
      <dgm:prSet presAssocID="{36BB258B-8C4A-42C2-950F-7B7DF06D7D05}" presName="space" presStyleCnt="0"/>
      <dgm:spPr/>
    </dgm:pt>
    <dgm:pt modelId="{FE037D68-57B2-4682-9720-5B1DD752C720}" type="pres">
      <dgm:prSet presAssocID="{D9BA2B7A-FBB2-436C-A775-69FB1E400939}" presName="compositeA" presStyleCnt="0"/>
      <dgm:spPr/>
    </dgm:pt>
    <dgm:pt modelId="{930250B0-C457-4C6D-816F-99874CAC11F0}" type="pres">
      <dgm:prSet presAssocID="{D9BA2B7A-FBB2-436C-A775-69FB1E400939}" presName="textA" presStyleLbl="revTx" presStyleIdx="2" presStyleCnt="3">
        <dgm:presLayoutVars>
          <dgm:bulletEnabled val="1"/>
        </dgm:presLayoutVars>
      </dgm:prSet>
      <dgm:spPr/>
      <dgm:t>
        <a:bodyPr/>
        <a:lstStyle/>
        <a:p>
          <a:endParaRPr lang="en-US"/>
        </a:p>
      </dgm:t>
    </dgm:pt>
    <dgm:pt modelId="{A183C582-1EE6-4D6B-9742-9CA97DBC5F3E}" type="pres">
      <dgm:prSet presAssocID="{D9BA2B7A-FBB2-436C-A775-69FB1E400939}" presName="circleA" presStyleLbl="node1" presStyleIdx="2" presStyleCnt="3"/>
      <dgm:spPr/>
    </dgm:pt>
    <dgm:pt modelId="{8C14853B-8FC0-4D32-B622-3E690899F810}" type="pres">
      <dgm:prSet presAssocID="{D9BA2B7A-FBB2-436C-A775-69FB1E400939}" presName="spaceA" presStyleCnt="0"/>
      <dgm:spPr/>
    </dgm:pt>
  </dgm:ptLst>
  <dgm:cxnLst>
    <dgm:cxn modelId="{F37925A3-08ED-4419-AA13-6CD36FEF7C3B}" srcId="{1220742C-7638-4C2D-B34A-7C184EDFC995}" destId="{D9BA2B7A-FBB2-436C-A775-69FB1E400939}" srcOrd="2" destOrd="0" parTransId="{96A2BC70-5614-41BF-82F4-9F8EE5417B22}" sibTransId="{6DC3B2B1-E60B-48B4-8DFD-8F455BC52F0C}"/>
    <dgm:cxn modelId="{0FDA208B-BEF5-45E2-BE67-4495DB7113EE}" type="presOf" srcId="{4A4E46D5-BCB7-43A0-9C65-9E8711789A43}" destId="{1F10D242-FFC1-4BB7-BD19-0B0327120E6F}" srcOrd="0" destOrd="0" presId="urn:microsoft.com/office/officeart/2005/8/layout/hProcess11"/>
    <dgm:cxn modelId="{F2862873-F075-40C9-9576-23A7B4621468}" srcId="{1220742C-7638-4C2D-B34A-7C184EDFC995}" destId="{4A4E46D5-BCB7-43A0-9C65-9E8711789A43}" srcOrd="0" destOrd="0" parTransId="{612CC9AF-610B-4ED0-95D9-1566A1715314}" sibTransId="{01B9DA98-417F-417E-993C-4D079D66B4C8}"/>
    <dgm:cxn modelId="{64ED95A4-C794-4814-9F81-EBA29E5D812E}" srcId="{1220742C-7638-4C2D-B34A-7C184EDFC995}" destId="{91B722D2-8FC8-4F68-81EB-880595C26C46}" srcOrd="1" destOrd="0" parTransId="{B3BC5AC1-DF9B-4E27-A251-61C100BCD447}" sibTransId="{36BB258B-8C4A-42C2-950F-7B7DF06D7D05}"/>
    <dgm:cxn modelId="{29D6CC47-0D8A-40ED-A0A3-429AAA3975D6}" type="presOf" srcId="{91B722D2-8FC8-4F68-81EB-880595C26C46}" destId="{7EB5576C-B4C5-4479-96FB-13147EE3CEC3}" srcOrd="0" destOrd="0" presId="urn:microsoft.com/office/officeart/2005/8/layout/hProcess11"/>
    <dgm:cxn modelId="{AC1ED858-BB81-40DE-9D69-0EC909B72F69}" type="presOf" srcId="{1220742C-7638-4C2D-B34A-7C184EDFC995}" destId="{60264B9F-1D96-4114-B5F1-D18E2CF6F4A1}" srcOrd="0" destOrd="0" presId="urn:microsoft.com/office/officeart/2005/8/layout/hProcess11"/>
    <dgm:cxn modelId="{1CB33FB9-9A51-42BA-89ED-E261BE79F947}" type="presOf" srcId="{D9BA2B7A-FBB2-436C-A775-69FB1E400939}" destId="{930250B0-C457-4C6D-816F-99874CAC11F0}" srcOrd="0" destOrd="0" presId="urn:microsoft.com/office/officeart/2005/8/layout/hProcess11"/>
    <dgm:cxn modelId="{AB3358D2-61A5-46E7-B233-B6F19F371071}" type="presParOf" srcId="{60264B9F-1D96-4114-B5F1-D18E2CF6F4A1}" destId="{0E4AA490-F3FF-4552-97AF-790513E7E94D}" srcOrd="0" destOrd="0" presId="urn:microsoft.com/office/officeart/2005/8/layout/hProcess11"/>
    <dgm:cxn modelId="{E6F76002-F301-4B59-8644-8B4ADC711829}" type="presParOf" srcId="{60264B9F-1D96-4114-B5F1-D18E2CF6F4A1}" destId="{C587A148-A279-4A61-9257-CB5895E77A58}" srcOrd="1" destOrd="0" presId="urn:microsoft.com/office/officeart/2005/8/layout/hProcess11"/>
    <dgm:cxn modelId="{C5DAF2D2-13BF-4AD5-9AB0-C5CFFBC701C4}" type="presParOf" srcId="{C587A148-A279-4A61-9257-CB5895E77A58}" destId="{2185544D-124F-4148-BF6D-65E37752C98F}" srcOrd="0" destOrd="0" presId="urn:microsoft.com/office/officeart/2005/8/layout/hProcess11"/>
    <dgm:cxn modelId="{6F19BC56-4FD6-4349-997E-DA8A5F8D1153}" type="presParOf" srcId="{2185544D-124F-4148-BF6D-65E37752C98F}" destId="{1F10D242-FFC1-4BB7-BD19-0B0327120E6F}" srcOrd="0" destOrd="0" presId="urn:microsoft.com/office/officeart/2005/8/layout/hProcess11"/>
    <dgm:cxn modelId="{33CD3929-10B6-4284-A0A9-186E87B2FCF7}" type="presParOf" srcId="{2185544D-124F-4148-BF6D-65E37752C98F}" destId="{FBDD735C-5C92-405C-A387-7E386E635FA4}" srcOrd="1" destOrd="0" presId="urn:microsoft.com/office/officeart/2005/8/layout/hProcess11"/>
    <dgm:cxn modelId="{B8F207CA-468A-414B-8DC8-E771ACD7FC4B}" type="presParOf" srcId="{2185544D-124F-4148-BF6D-65E37752C98F}" destId="{B33E6F98-EB4C-40D6-BE88-0DFEEBABF91B}" srcOrd="2" destOrd="0" presId="urn:microsoft.com/office/officeart/2005/8/layout/hProcess11"/>
    <dgm:cxn modelId="{4C594BC8-1CDB-4892-B415-C35892D54601}" type="presParOf" srcId="{C587A148-A279-4A61-9257-CB5895E77A58}" destId="{9A5AC811-811A-41A2-873E-6570BDA17627}" srcOrd="1" destOrd="0" presId="urn:microsoft.com/office/officeart/2005/8/layout/hProcess11"/>
    <dgm:cxn modelId="{E4668A7B-47E7-471C-BCA3-284C7B6BB824}" type="presParOf" srcId="{C587A148-A279-4A61-9257-CB5895E77A58}" destId="{CAFAD946-27C7-4458-A3B9-4C18D470D60D}" srcOrd="2" destOrd="0" presId="urn:microsoft.com/office/officeart/2005/8/layout/hProcess11"/>
    <dgm:cxn modelId="{BEA2D9EE-9B95-49D9-B010-13F6BCE4FA26}" type="presParOf" srcId="{CAFAD946-27C7-4458-A3B9-4C18D470D60D}" destId="{7EB5576C-B4C5-4479-96FB-13147EE3CEC3}" srcOrd="0" destOrd="0" presId="urn:microsoft.com/office/officeart/2005/8/layout/hProcess11"/>
    <dgm:cxn modelId="{66F1FA3A-C191-425A-AD96-9A94FA1FB50D}" type="presParOf" srcId="{CAFAD946-27C7-4458-A3B9-4C18D470D60D}" destId="{6BA5A624-6309-4778-A093-D90A3EB34C1D}" srcOrd="1" destOrd="0" presId="urn:microsoft.com/office/officeart/2005/8/layout/hProcess11"/>
    <dgm:cxn modelId="{80F85946-9253-46B0-B353-20DA0D9DB9A6}" type="presParOf" srcId="{CAFAD946-27C7-4458-A3B9-4C18D470D60D}" destId="{68CA6650-80C4-4127-A6D1-0043B1F8A942}" srcOrd="2" destOrd="0" presId="urn:microsoft.com/office/officeart/2005/8/layout/hProcess11"/>
    <dgm:cxn modelId="{6BFF2646-5E38-4D6A-B2E5-417CAB124E95}" type="presParOf" srcId="{C587A148-A279-4A61-9257-CB5895E77A58}" destId="{A522E6AA-570D-4BE0-8D22-E8CFC081E8E5}" srcOrd="3" destOrd="0" presId="urn:microsoft.com/office/officeart/2005/8/layout/hProcess11"/>
    <dgm:cxn modelId="{F910797E-28B6-491F-A283-844A26BBD4B5}" type="presParOf" srcId="{C587A148-A279-4A61-9257-CB5895E77A58}" destId="{FE037D68-57B2-4682-9720-5B1DD752C720}" srcOrd="4" destOrd="0" presId="urn:microsoft.com/office/officeart/2005/8/layout/hProcess11"/>
    <dgm:cxn modelId="{783B85AD-C152-4F8C-B87D-2A80C5A54B99}" type="presParOf" srcId="{FE037D68-57B2-4682-9720-5B1DD752C720}" destId="{930250B0-C457-4C6D-816F-99874CAC11F0}" srcOrd="0" destOrd="0" presId="urn:microsoft.com/office/officeart/2005/8/layout/hProcess11"/>
    <dgm:cxn modelId="{1639AD07-E137-4A10-BC32-EA7C55479C68}" type="presParOf" srcId="{FE037D68-57B2-4682-9720-5B1DD752C720}" destId="{A183C582-1EE6-4D6B-9742-9CA97DBC5F3E}" srcOrd="1" destOrd="0" presId="urn:microsoft.com/office/officeart/2005/8/layout/hProcess11"/>
    <dgm:cxn modelId="{703F55DB-BBDA-41E9-BCA2-1A9FCFFA33DB}" type="presParOf" srcId="{FE037D68-57B2-4682-9720-5B1DD752C720}" destId="{8C14853B-8FC0-4D32-B622-3E690899F810}"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D8ED2F8-3D89-49D5-AB9B-1719031D23A8}"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D9835A29-C810-4422-A17E-58D8E66D40B9}">
      <dgm:prSet custT="1"/>
      <dgm:spPr/>
      <dgm:t>
        <a:bodyPr/>
        <a:lstStyle/>
        <a:p>
          <a:pPr rtl="0"/>
          <a:r>
            <a:rPr lang="en-US" sz="900" smtClean="0">
              <a:solidFill>
                <a:schemeClr val="bg2"/>
              </a:solidFill>
            </a:rPr>
            <a:t>Development team</a:t>
          </a:r>
          <a:endParaRPr lang="en-US" sz="900">
            <a:solidFill>
              <a:schemeClr val="bg2"/>
            </a:solidFill>
          </a:endParaRPr>
        </a:p>
      </dgm:t>
    </dgm:pt>
    <dgm:pt modelId="{1DBD33F8-3014-466A-A5B6-6B53C29438E4}" type="parTrans" cxnId="{29254ABF-4898-4466-874A-07CF6ED5163C}">
      <dgm:prSet/>
      <dgm:spPr/>
      <dgm:t>
        <a:bodyPr/>
        <a:lstStyle/>
        <a:p>
          <a:endParaRPr lang="en-US" sz="2800">
            <a:solidFill>
              <a:schemeClr val="bg2"/>
            </a:solidFill>
          </a:endParaRPr>
        </a:p>
      </dgm:t>
    </dgm:pt>
    <dgm:pt modelId="{0B479B6D-2AEA-4864-8C1E-D572FF311230}" type="sibTrans" cxnId="{29254ABF-4898-4466-874A-07CF6ED5163C}">
      <dgm:prSet/>
      <dgm:spPr/>
      <dgm:t>
        <a:bodyPr/>
        <a:lstStyle/>
        <a:p>
          <a:endParaRPr lang="en-US" sz="2800">
            <a:solidFill>
              <a:schemeClr val="bg2"/>
            </a:solidFill>
          </a:endParaRPr>
        </a:p>
      </dgm:t>
    </dgm:pt>
    <dgm:pt modelId="{793C6D61-6299-40FC-9893-0B887ED8764E}">
      <dgm:prSet custT="1"/>
      <dgm:spPr/>
      <dgm:t>
        <a:bodyPr/>
        <a:lstStyle/>
        <a:p>
          <a:pPr rtl="0"/>
          <a:r>
            <a:rPr lang="en-US" sz="900" smtClean="0">
              <a:solidFill>
                <a:schemeClr val="bg2"/>
              </a:solidFill>
            </a:rPr>
            <a:t>Potentially shippable product increment</a:t>
          </a:r>
          <a:endParaRPr lang="en-US" sz="900">
            <a:solidFill>
              <a:schemeClr val="bg2"/>
            </a:solidFill>
          </a:endParaRPr>
        </a:p>
      </dgm:t>
    </dgm:pt>
    <dgm:pt modelId="{B3C549FD-BCF4-44DE-91B0-5D27AF423947}" type="parTrans" cxnId="{06A0DEB6-2FCE-4904-B181-9E97074284C7}">
      <dgm:prSet/>
      <dgm:spPr/>
      <dgm:t>
        <a:bodyPr/>
        <a:lstStyle/>
        <a:p>
          <a:endParaRPr lang="en-US" sz="2800">
            <a:solidFill>
              <a:schemeClr val="bg2"/>
            </a:solidFill>
          </a:endParaRPr>
        </a:p>
      </dgm:t>
    </dgm:pt>
    <dgm:pt modelId="{A61AB223-0BF1-4E1A-A56B-9CB8BFFD7701}" type="sibTrans" cxnId="{06A0DEB6-2FCE-4904-B181-9E97074284C7}">
      <dgm:prSet/>
      <dgm:spPr/>
      <dgm:t>
        <a:bodyPr/>
        <a:lstStyle/>
        <a:p>
          <a:endParaRPr lang="en-US" sz="2800">
            <a:solidFill>
              <a:schemeClr val="bg2"/>
            </a:solidFill>
          </a:endParaRPr>
        </a:p>
      </dgm:t>
    </dgm:pt>
    <dgm:pt modelId="{F099A48A-98D9-4A61-926D-75D01D1C26D5}">
      <dgm:prSet custT="1"/>
      <dgm:spPr/>
      <dgm:t>
        <a:bodyPr/>
        <a:lstStyle/>
        <a:p>
          <a:pPr rtl="0"/>
          <a:r>
            <a:rPr lang="en-US" sz="900" smtClean="0">
              <a:solidFill>
                <a:schemeClr val="bg2"/>
              </a:solidFill>
            </a:rPr>
            <a:t>Product backlog</a:t>
          </a:r>
          <a:endParaRPr lang="en-US" sz="900">
            <a:solidFill>
              <a:schemeClr val="bg2"/>
            </a:solidFill>
          </a:endParaRPr>
        </a:p>
      </dgm:t>
    </dgm:pt>
    <dgm:pt modelId="{612500A8-31CF-4FA0-91AF-01522F70701C}" type="parTrans" cxnId="{E725007E-ACA1-4BB4-8C3E-AF8E616EE9CE}">
      <dgm:prSet/>
      <dgm:spPr/>
      <dgm:t>
        <a:bodyPr/>
        <a:lstStyle/>
        <a:p>
          <a:endParaRPr lang="en-US" sz="2800">
            <a:solidFill>
              <a:schemeClr val="bg2"/>
            </a:solidFill>
          </a:endParaRPr>
        </a:p>
      </dgm:t>
    </dgm:pt>
    <dgm:pt modelId="{0651735A-77E0-44F0-8542-4C142C5AF3B5}" type="sibTrans" cxnId="{E725007E-ACA1-4BB4-8C3E-AF8E616EE9CE}">
      <dgm:prSet/>
      <dgm:spPr/>
      <dgm:t>
        <a:bodyPr/>
        <a:lstStyle/>
        <a:p>
          <a:endParaRPr lang="en-US" sz="2800">
            <a:solidFill>
              <a:schemeClr val="bg2"/>
            </a:solidFill>
          </a:endParaRPr>
        </a:p>
      </dgm:t>
    </dgm:pt>
    <dgm:pt modelId="{3931E743-F88C-4172-9FFF-BBEBF5BD5FC6}">
      <dgm:prSet custT="1"/>
      <dgm:spPr/>
      <dgm:t>
        <a:bodyPr/>
        <a:lstStyle/>
        <a:p>
          <a:pPr rtl="0"/>
          <a:r>
            <a:rPr lang="en-US" sz="900" smtClean="0">
              <a:solidFill>
                <a:schemeClr val="bg2"/>
              </a:solidFill>
            </a:rPr>
            <a:t>Product owner</a:t>
          </a:r>
          <a:endParaRPr lang="en-US" sz="900">
            <a:solidFill>
              <a:schemeClr val="bg2"/>
            </a:solidFill>
          </a:endParaRPr>
        </a:p>
      </dgm:t>
    </dgm:pt>
    <dgm:pt modelId="{66823A71-FD5E-4875-A410-684691F59E66}" type="parTrans" cxnId="{ED207CF0-DE36-4C97-B267-56F40A67D382}">
      <dgm:prSet/>
      <dgm:spPr/>
      <dgm:t>
        <a:bodyPr/>
        <a:lstStyle/>
        <a:p>
          <a:endParaRPr lang="en-US" sz="2800">
            <a:solidFill>
              <a:schemeClr val="bg2"/>
            </a:solidFill>
          </a:endParaRPr>
        </a:p>
      </dgm:t>
    </dgm:pt>
    <dgm:pt modelId="{B56094C5-8165-4FA7-84D4-A58B9E7A56B7}" type="sibTrans" cxnId="{ED207CF0-DE36-4C97-B267-56F40A67D382}">
      <dgm:prSet/>
      <dgm:spPr/>
      <dgm:t>
        <a:bodyPr/>
        <a:lstStyle/>
        <a:p>
          <a:endParaRPr lang="en-US" sz="2800">
            <a:solidFill>
              <a:schemeClr val="bg2"/>
            </a:solidFill>
          </a:endParaRPr>
        </a:p>
      </dgm:t>
    </dgm:pt>
    <dgm:pt modelId="{DB114F5D-E2A2-429E-8F58-56705FF9ED79}">
      <dgm:prSet custT="1"/>
      <dgm:spPr/>
      <dgm:t>
        <a:bodyPr/>
        <a:lstStyle/>
        <a:p>
          <a:pPr rtl="0"/>
          <a:r>
            <a:rPr lang="en-US" sz="900" smtClean="0">
              <a:solidFill>
                <a:schemeClr val="bg2"/>
              </a:solidFill>
            </a:rPr>
            <a:t>Scrum</a:t>
          </a:r>
          <a:endParaRPr lang="en-US" sz="900">
            <a:solidFill>
              <a:schemeClr val="bg2"/>
            </a:solidFill>
          </a:endParaRPr>
        </a:p>
      </dgm:t>
    </dgm:pt>
    <dgm:pt modelId="{CCD2DC0D-4A97-4551-B2EB-FEA93CC2A3B4}" type="parTrans" cxnId="{AA038FD7-DE18-436A-897C-4AF5B1AEA1BB}">
      <dgm:prSet/>
      <dgm:spPr/>
      <dgm:t>
        <a:bodyPr/>
        <a:lstStyle/>
        <a:p>
          <a:endParaRPr lang="en-US" sz="2800">
            <a:solidFill>
              <a:schemeClr val="bg2"/>
            </a:solidFill>
          </a:endParaRPr>
        </a:p>
      </dgm:t>
    </dgm:pt>
    <dgm:pt modelId="{E3C79BD1-1681-435B-AF0C-C8505FF95932}" type="sibTrans" cxnId="{AA038FD7-DE18-436A-897C-4AF5B1AEA1BB}">
      <dgm:prSet/>
      <dgm:spPr/>
      <dgm:t>
        <a:bodyPr/>
        <a:lstStyle/>
        <a:p>
          <a:endParaRPr lang="en-US" sz="2800">
            <a:solidFill>
              <a:schemeClr val="bg2"/>
            </a:solidFill>
          </a:endParaRPr>
        </a:p>
      </dgm:t>
    </dgm:pt>
    <dgm:pt modelId="{315091D8-3DAC-481D-BF88-CA5C8D83509A}">
      <dgm:prSet custT="1"/>
      <dgm:spPr/>
      <dgm:t>
        <a:bodyPr/>
        <a:lstStyle/>
        <a:p>
          <a:pPr rtl="0"/>
          <a:r>
            <a:rPr lang="en-US" sz="900" smtClean="0">
              <a:solidFill>
                <a:schemeClr val="bg2"/>
              </a:solidFill>
            </a:rPr>
            <a:t>ScrumMaster</a:t>
          </a:r>
          <a:endParaRPr lang="en-US" sz="900">
            <a:solidFill>
              <a:schemeClr val="bg2"/>
            </a:solidFill>
          </a:endParaRPr>
        </a:p>
      </dgm:t>
    </dgm:pt>
    <dgm:pt modelId="{28741798-46FC-4C70-9B3B-3B227D655D7C}" type="parTrans" cxnId="{9D8E9410-A83B-4F63-84EF-4EFCC32718BE}">
      <dgm:prSet/>
      <dgm:spPr/>
      <dgm:t>
        <a:bodyPr/>
        <a:lstStyle/>
        <a:p>
          <a:endParaRPr lang="en-US" sz="2800">
            <a:solidFill>
              <a:schemeClr val="bg2"/>
            </a:solidFill>
          </a:endParaRPr>
        </a:p>
      </dgm:t>
    </dgm:pt>
    <dgm:pt modelId="{2C457DE3-1472-4C47-B6BE-271CDAE4EC63}" type="sibTrans" cxnId="{9D8E9410-A83B-4F63-84EF-4EFCC32718BE}">
      <dgm:prSet/>
      <dgm:spPr/>
      <dgm:t>
        <a:bodyPr/>
        <a:lstStyle/>
        <a:p>
          <a:endParaRPr lang="en-US" sz="2800">
            <a:solidFill>
              <a:schemeClr val="bg2"/>
            </a:solidFill>
          </a:endParaRPr>
        </a:p>
      </dgm:t>
    </dgm:pt>
    <dgm:pt modelId="{E29F11DC-367A-4611-84A6-39F83F4A63E2}">
      <dgm:prSet custT="1"/>
      <dgm:spPr/>
      <dgm:t>
        <a:bodyPr/>
        <a:lstStyle/>
        <a:p>
          <a:pPr rtl="0"/>
          <a:r>
            <a:rPr lang="en-US" sz="900" dirty="0" smtClean="0">
              <a:solidFill>
                <a:schemeClr val="bg2"/>
              </a:solidFill>
            </a:rPr>
            <a:t>Sprint</a:t>
          </a:r>
          <a:endParaRPr lang="en-US" sz="900" dirty="0">
            <a:solidFill>
              <a:schemeClr val="bg2"/>
            </a:solidFill>
          </a:endParaRPr>
        </a:p>
      </dgm:t>
    </dgm:pt>
    <dgm:pt modelId="{01A3ABBF-3830-421B-AA77-542A7973F698}" type="parTrans" cxnId="{CF567D63-CEC0-4C8B-9443-F80B46F5BF54}">
      <dgm:prSet/>
      <dgm:spPr/>
      <dgm:t>
        <a:bodyPr/>
        <a:lstStyle/>
        <a:p>
          <a:endParaRPr lang="en-US" sz="2800">
            <a:solidFill>
              <a:schemeClr val="bg2"/>
            </a:solidFill>
          </a:endParaRPr>
        </a:p>
      </dgm:t>
    </dgm:pt>
    <dgm:pt modelId="{72E8A114-A565-40B9-8949-047147653133}" type="sibTrans" cxnId="{CF567D63-CEC0-4C8B-9443-F80B46F5BF54}">
      <dgm:prSet/>
      <dgm:spPr/>
      <dgm:t>
        <a:bodyPr/>
        <a:lstStyle/>
        <a:p>
          <a:endParaRPr lang="en-US" sz="2800">
            <a:solidFill>
              <a:schemeClr val="bg2"/>
            </a:solidFill>
          </a:endParaRPr>
        </a:p>
      </dgm:t>
    </dgm:pt>
    <dgm:pt modelId="{B9E992E9-6C9F-44D2-A8E0-EA65CCA5C7BD}">
      <dgm:prSet custT="1"/>
      <dgm:spPr/>
      <dgm:t>
        <a:bodyPr/>
        <a:lstStyle/>
        <a:p>
          <a:endParaRPr lang="en-US"/>
        </a:p>
      </dgm:t>
    </dgm:pt>
    <dgm:pt modelId="{1123A933-70F2-4C42-AC00-D990C12585EF}" type="parTrans" cxnId="{48EBD15E-368E-40A3-A0D4-AAB6F3E15AF0}">
      <dgm:prSet/>
      <dgm:spPr/>
      <dgm:t>
        <a:bodyPr/>
        <a:lstStyle/>
        <a:p>
          <a:endParaRPr lang="en-US" sz="2800">
            <a:solidFill>
              <a:schemeClr val="bg2"/>
            </a:solidFill>
          </a:endParaRPr>
        </a:p>
      </dgm:t>
    </dgm:pt>
    <dgm:pt modelId="{41062402-D100-4EB6-BA7E-A1FF5E65A938}" type="sibTrans" cxnId="{48EBD15E-368E-40A3-A0D4-AAB6F3E15AF0}">
      <dgm:prSet/>
      <dgm:spPr/>
      <dgm:t>
        <a:bodyPr/>
        <a:lstStyle/>
        <a:p>
          <a:endParaRPr lang="en-US" sz="2800">
            <a:solidFill>
              <a:schemeClr val="bg2"/>
            </a:solidFill>
          </a:endParaRPr>
        </a:p>
      </dgm:t>
    </dgm:pt>
    <dgm:pt modelId="{930B16E0-DD93-47EC-A6EE-530B08BD5BC6}" type="pres">
      <dgm:prSet presAssocID="{CD8ED2F8-3D89-49D5-AB9B-1719031D23A8}" presName="Name0" presStyleCnt="0">
        <dgm:presLayoutVars>
          <dgm:chMax val="7"/>
          <dgm:chPref val="7"/>
          <dgm:dir/>
          <dgm:animLvl val="lvl"/>
        </dgm:presLayoutVars>
      </dgm:prSet>
      <dgm:spPr/>
      <dgm:t>
        <a:bodyPr/>
        <a:lstStyle/>
        <a:p>
          <a:endParaRPr lang="en-US"/>
        </a:p>
      </dgm:t>
    </dgm:pt>
    <dgm:pt modelId="{73948FE4-2AE5-4810-A4D4-EAD77467B70B}" type="pres">
      <dgm:prSet presAssocID="{D9835A29-C810-4422-A17E-58D8E66D40B9}" presName="Accent1" presStyleCnt="0"/>
      <dgm:spPr/>
    </dgm:pt>
    <dgm:pt modelId="{9DCF3DDB-4CF4-471B-90AC-959258E526F9}" type="pres">
      <dgm:prSet presAssocID="{D9835A29-C810-4422-A17E-58D8E66D40B9}" presName="Accent" presStyleLbl="node1" presStyleIdx="0" presStyleCnt="7"/>
      <dgm:spPr/>
    </dgm:pt>
    <dgm:pt modelId="{C8854DE0-38F6-4132-8149-E30F8788D30D}" type="pres">
      <dgm:prSet presAssocID="{D9835A29-C810-4422-A17E-58D8E66D40B9}" presName="Parent1" presStyleLbl="revTx" presStyleIdx="0" presStyleCnt="7">
        <dgm:presLayoutVars>
          <dgm:chMax val="1"/>
          <dgm:chPref val="1"/>
          <dgm:bulletEnabled val="1"/>
        </dgm:presLayoutVars>
      </dgm:prSet>
      <dgm:spPr/>
      <dgm:t>
        <a:bodyPr/>
        <a:lstStyle/>
        <a:p>
          <a:endParaRPr lang="en-US"/>
        </a:p>
      </dgm:t>
    </dgm:pt>
    <dgm:pt modelId="{71C7E656-6844-4C0E-BD75-0A2CCB2BF796}" type="pres">
      <dgm:prSet presAssocID="{793C6D61-6299-40FC-9893-0B887ED8764E}" presName="Accent2" presStyleCnt="0"/>
      <dgm:spPr/>
    </dgm:pt>
    <dgm:pt modelId="{98BE6B8A-EB30-4A1F-A4B8-A6F61BD2907F}" type="pres">
      <dgm:prSet presAssocID="{793C6D61-6299-40FC-9893-0B887ED8764E}" presName="Accent" presStyleLbl="node1" presStyleIdx="1" presStyleCnt="7"/>
      <dgm:spPr/>
    </dgm:pt>
    <dgm:pt modelId="{3E58B04B-6BF6-47E0-9397-7C3FC6D03D47}" type="pres">
      <dgm:prSet presAssocID="{793C6D61-6299-40FC-9893-0B887ED8764E}" presName="Parent2" presStyleLbl="revTx" presStyleIdx="1" presStyleCnt="7">
        <dgm:presLayoutVars>
          <dgm:chMax val="1"/>
          <dgm:chPref val="1"/>
          <dgm:bulletEnabled val="1"/>
        </dgm:presLayoutVars>
      </dgm:prSet>
      <dgm:spPr/>
      <dgm:t>
        <a:bodyPr/>
        <a:lstStyle/>
        <a:p>
          <a:endParaRPr lang="en-US"/>
        </a:p>
      </dgm:t>
    </dgm:pt>
    <dgm:pt modelId="{01F41B97-0C3B-4F3B-91B0-54B1B9825CF4}" type="pres">
      <dgm:prSet presAssocID="{F099A48A-98D9-4A61-926D-75D01D1C26D5}" presName="Accent3" presStyleCnt="0"/>
      <dgm:spPr/>
    </dgm:pt>
    <dgm:pt modelId="{25B5F993-58EA-4052-A681-2E05B7DF35F5}" type="pres">
      <dgm:prSet presAssocID="{F099A48A-98D9-4A61-926D-75D01D1C26D5}" presName="Accent" presStyleLbl="node1" presStyleIdx="2" presStyleCnt="7"/>
      <dgm:spPr/>
    </dgm:pt>
    <dgm:pt modelId="{EAB89BA0-F357-4766-99A8-B8499E74380D}" type="pres">
      <dgm:prSet presAssocID="{F099A48A-98D9-4A61-926D-75D01D1C26D5}" presName="Parent3" presStyleLbl="revTx" presStyleIdx="2" presStyleCnt="7">
        <dgm:presLayoutVars>
          <dgm:chMax val="1"/>
          <dgm:chPref val="1"/>
          <dgm:bulletEnabled val="1"/>
        </dgm:presLayoutVars>
      </dgm:prSet>
      <dgm:spPr/>
      <dgm:t>
        <a:bodyPr/>
        <a:lstStyle/>
        <a:p>
          <a:endParaRPr lang="en-US"/>
        </a:p>
      </dgm:t>
    </dgm:pt>
    <dgm:pt modelId="{6B39A521-11E0-4CE9-B057-474F8CE09228}" type="pres">
      <dgm:prSet presAssocID="{3931E743-F88C-4172-9FFF-BBEBF5BD5FC6}" presName="Accent4" presStyleCnt="0"/>
      <dgm:spPr/>
    </dgm:pt>
    <dgm:pt modelId="{E063D280-8F35-4CAE-80E3-E9E3D1D8C2F1}" type="pres">
      <dgm:prSet presAssocID="{3931E743-F88C-4172-9FFF-BBEBF5BD5FC6}" presName="Accent" presStyleLbl="node1" presStyleIdx="3" presStyleCnt="7"/>
      <dgm:spPr/>
    </dgm:pt>
    <dgm:pt modelId="{D15463F8-930D-468C-8440-60F4130237F1}" type="pres">
      <dgm:prSet presAssocID="{3931E743-F88C-4172-9FFF-BBEBF5BD5FC6}" presName="Parent4" presStyleLbl="revTx" presStyleIdx="3" presStyleCnt="7">
        <dgm:presLayoutVars>
          <dgm:chMax val="1"/>
          <dgm:chPref val="1"/>
          <dgm:bulletEnabled val="1"/>
        </dgm:presLayoutVars>
      </dgm:prSet>
      <dgm:spPr/>
      <dgm:t>
        <a:bodyPr/>
        <a:lstStyle/>
        <a:p>
          <a:endParaRPr lang="en-US"/>
        </a:p>
      </dgm:t>
    </dgm:pt>
    <dgm:pt modelId="{F4D65B3B-A276-4F6F-A299-F52F7040D274}" type="pres">
      <dgm:prSet presAssocID="{DB114F5D-E2A2-429E-8F58-56705FF9ED79}" presName="Accent5" presStyleCnt="0"/>
      <dgm:spPr/>
    </dgm:pt>
    <dgm:pt modelId="{77919D2D-A689-4808-BA31-E240505E7A33}" type="pres">
      <dgm:prSet presAssocID="{DB114F5D-E2A2-429E-8F58-56705FF9ED79}" presName="Accent" presStyleLbl="node1" presStyleIdx="4" presStyleCnt="7"/>
      <dgm:spPr/>
    </dgm:pt>
    <dgm:pt modelId="{F3B49927-3FA3-48A9-BD9E-ED20E87DDCC6}" type="pres">
      <dgm:prSet presAssocID="{DB114F5D-E2A2-429E-8F58-56705FF9ED79}" presName="Parent5" presStyleLbl="revTx" presStyleIdx="4" presStyleCnt="7">
        <dgm:presLayoutVars>
          <dgm:chMax val="1"/>
          <dgm:chPref val="1"/>
          <dgm:bulletEnabled val="1"/>
        </dgm:presLayoutVars>
      </dgm:prSet>
      <dgm:spPr/>
      <dgm:t>
        <a:bodyPr/>
        <a:lstStyle/>
        <a:p>
          <a:endParaRPr lang="en-US"/>
        </a:p>
      </dgm:t>
    </dgm:pt>
    <dgm:pt modelId="{87027591-B0AC-4C90-8AD1-782341C36088}" type="pres">
      <dgm:prSet presAssocID="{315091D8-3DAC-481D-BF88-CA5C8D83509A}" presName="Accent6" presStyleCnt="0"/>
      <dgm:spPr/>
    </dgm:pt>
    <dgm:pt modelId="{87CA8CCF-127A-4253-97E0-A88E93C46D6D}" type="pres">
      <dgm:prSet presAssocID="{315091D8-3DAC-481D-BF88-CA5C8D83509A}" presName="Accent" presStyleLbl="node1" presStyleIdx="5" presStyleCnt="7"/>
      <dgm:spPr/>
      <dgm:t>
        <a:bodyPr/>
        <a:lstStyle/>
        <a:p>
          <a:endParaRPr lang="en-US"/>
        </a:p>
      </dgm:t>
    </dgm:pt>
    <dgm:pt modelId="{43E7D9FA-8E06-42F7-AE50-CA0B04825C46}" type="pres">
      <dgm:prSet presAssocID="{315091D8-3DAC-481D-BF88-CA5C8D83509A}" presName="Parent6" presStyleLbl="revTx" presStyleIdx="5" presStyleCnt="7">
        <dgm:presLayoutVars>
          <dgm:chMax val="1"/>
          <dgm:chPref val="1"/>
          <dgm:bulletEnabled val="1"/>
        </dgm:presLayoutVars>
      </dgm:prSet>
      <dgm:spPr/>
      <dgm:t>
        <a:bodyPr/>
        <a:lstStyle/>
        <a:p>
          <a:endParaRPr lang="en-US"/>
        </a:p>
      </dgm:t>
    </dgm:pt>
    <dgm:pt modelId="{DEE72E43-2029-42C8-A773-8652B37864C8}" type="pres">
      <dgm:prSet presAssocID="{E29F11DC-367A-4611-84A6-39F83F4A63E2}" presName="Accent7" presStyleCnt="0"/>
      <dgm:spPr/>
    </dgm:pt>
    <dgm:pt modelId="{F779B0D7-C02F-41F0-8927-2E6910FAD798}" type="pres">
      <dgm:prSet presAssocID="{E29F11DC-367A-4611-84A6-39F83F4A63E2}" presName="Accent" presStyleLbl="node1" presStyleIdx="6" presStyleCnt="7"/>
      <dgm:spPr/>
      <dgm:t>
        <a:bodyPr/>
        <a:lstStyle/>
        <a:p>
          <a:endParaRPr lang="en-US"/>
        </a:p>
      </dgm:t>
    </dgm:pt>
    <dgm:pt modelId="{D437800C-958A-4662-85A5-DC2EC5226FC7}" type="pres">
      <dgm:prSet presAssocID="{E29F11DC-367A-4611-84A6-39F83F4A63E2}" presName="Parent7" presStyleLbl="revTx" presStyleIdx="6" presStyleCnt="7">
        <dgm:presLayoutVars>
          <dgm:chMax val="1"/>
          <dgm:chPref val="1"/>
          <dgm:bulletEnabled val="1"/>
        </dgm:presLayoutVars>
      </dgm:prSet>
      <dgm:spPr/>
      <dgm:t>
        <a:bodyPr/>
        <a:lstStyle/>
        <a:p>
          <a:endParaRPr lang="en-US"/>
        </a:p>
      </dgm:t>
    </dgm:pt>
  </dgm:ptLst>
  <dgm:cxnLst>
    <dgm:cxn modelId="{AA038FD7-DE18-436A-897C-4AF5B1AEA1BB}" srcId="{CD8ED2F8-3D89-49D5-AB9B-1719031D23A8}" destId="{DB114F5D-E2A2-429E-8F58-56705FF9ED79}" srcOrd="4" destOrd="0" parTransId="{CCD2DC0D-4A97-4551-B2EB-FEA93CC2A3B4}" sibTransId="{E3C79BD1-1681-435B-AF0C-C8505FF95932}"/>
    <dgm:cxn modelId="{57AAB248-A1FA-4F8A-81B8-6D598AE2F662}" type="presOf" srcId="{CD8ED2F8-3D89-49D5-AB9B-1719031D23A8}" destId="{930B16E0-DD93-47EC-A6EE-530B08BD5BC6}" srcOrd="0" destOrd="0" presId="urn:microsoft.com/office/officeart/2009/layout/CircleArrowProcess"/>
    <dgm:cxn modelId="{E0C095AB-4A31-4C29-B704-23927489A79C}" type="presOf" srcId="{793C6D61-6299-40FC-9893-0B887ED8764E}" destId="{3E58B04B-6BF6-47E0-9397-7C3FC6D03D47}" srcOrd="0" destOrd="0" presId="urn:microsoft.com/office/officeart/2009/layout/CircleArrowProcess"/>
    <dgm:cxn modelId="{44DCC74B-C457-4865-BDC6-85E412BCAA3C}" type="presOf" srcId="{315091D8-3DAC-481D-BF88-CA5C8D83509A}" destId="{43E7D9FA-8E06-42F7-AE50-CA0B04825C46}" srcOrd="0" destOrd="0" presId="urn:microsoft.com/office/officeart/2009/layout/CircleArrowProcess"/>
    <dgm:cxn modelId="{9D450339-9D80-4DA6-A964-E05FF50023C5}" type="presOf" srcId="{D9835A29-C810-4422-A17E-58D8E66D40B9}" destId="{C8854DE0-38F6-4132-8149-E30F8788D30D}" srcOrd="0" destOrd="0" presId="urn:microsoft.com/office/officeart/2009/layout/CircleArrowProcess"/>
    <dgm:cxn modelId="{E725007E-ACA1-4BB4-8C3E-AF8E616EE9CE}" srcId="{CD8ED2F8-3D89-49D5-AB9B-1719031D23A8}" destId="{F099A48A-98D9-4A61-926D-75D01D1C26D5}" srcOrd="2" destOrd="0" parTransId="{612500A8-31CF-4FA0-91AF-01522F70701C}" sibTransId="{0651735A-77E0-44F0-8542-4C142C5AF3B5}"/>
    <dgm:cxn modelId="{A45156EB-776C-4B28-8FAF-E8C3D138B7F1}" type="presOf" srcId="{3931E743-F88C-4172-9FFF-BBEBF5BD5FC6}" destId="{D15463F8-930D-468C-8440-60F4130237F1}" srcOrd="0" destOrd="0" presId="urn:microsoft.com/office/officeart/2009/layout/CircleArrowProcess"/>
    <dgm:cxn modelId="{9D8E9410-A83B-4F63-84EF-4EFCC32718BE}" srcId="{CD8ED2F8-3D89-49D5-AB9B-1719031D23A8}" destId="{315091D8-3DAC-481D-BF88-CA5C8D83509A}" srcOrd="5" destOrd="0" parTransId="{28741798-46FC-4C70-9B3B-3B227D655D7C}" sibTransId="{2C457DE3-1472-4C47-B6BE-271CDAE4EC63}"/>
    <dgm:cxn modelId="{BF3F945C-2AE9-440A-9029-BF53B5CA028A}" type="presOf" srcId="{F099A48A-98D9-4A61-926D-75D01D1C26D5}" destId="{EAB89BA0-F357-4766-99A8-B8499E74380D}" srcOrd="0" destOrd="0" presId="urn:microsoft.com/office/officeart/2009/layout/CircleArrowProcess"/>
    <dgm:cxn modelId="{06A0DEB6-2FCE-4904-B181-9E97074284C7}" srcId="{CD8ED2F8-3D89-49D5-AB9B-1719031D23A8}" destId="{793C6D61-6299-40FC-9893-0B887ED8764E}" srcOrd="1" destOrd="0" parTransId="{B3C549FD-BCF4-44DE-91B0-5D27AF423947}" sibTransId="{A61AB223-0BF1-4E1A-A56B-9CB8BFFD7701}"/>
    <dgm:cxn modelId="{ED207CF0-DE36-4C97-B267-56F40A67D382}" srcId="{CD8ED2F8-3D89-49D5-AB9B-1719031D23A8}" destId="{3931E743-F88C-4172-9FFF-BBEBF5BD5FC6}" srcOrd="3" destOrd="0" parTransId="{66823A71-FD5E-4875-A410-684691F59E66}" sibTransId="{B56094C5-8165-4FA7-84D4-A58B9E7A56B7}"/>
    <dgm:cxn modelId="{29254ABF-4898-4466-874A-07CF6ED5163C}" srcId="{CD8ED2F8-3D89-49D5-AB9B-1719031D23A8}" destId="{D9835A29-C810-4422-A17E-58D8E66D40B9}" srcOrd="0" destOrd="0" parTransId="{1DBD33F8-3014-466A-A5B6-6B53C29438E4}" sibTransId="{0B479B6D-2AEA-4864-8C1E-D572FF311230}"/>
    <dgm:cxn modelId="{48EBD15E-368E-40A3-A0D4-AAB6F3E15AF0}" srcId="{CD8ED2F8-3D89-49D5-AB9B-1719031D23A8}" destId="{B9E992E9-6C9F-44D2-A8E0-EA65CCA5C7BD}" srcOrd="7" destOrd="0" parTransId="{1123A933-70F2-4C42-AC00-D990C12585EF}" sibTransId="{41062402-D100-4EB6-BA7E-A1FF5E65A938}"/>
    <dgm:cxn modelId="{E6530E72-5752-45BA-B286-578D8695568C}" type="presOf" srcId="{DB114F5D-E2A2-429E-8F58-56705FF9ED79}" destId="{F3B49927-3FA3-48A9-BD9E-ED20E87DDCC6}" srcOrd="0" destOrd="0" presId="urn:microsoft.com/office/officeart/2009/layout/CircleArrowProcess"/>
    <dgm:cxn modelId="{6497B1CC-FDFC-4AF0-B2EA-EC059DF7E20B}" type="presOf" srcId="{E29F11DC-367A-4611-84A6-39F83F4A63E2}" destId="{D437800C-958A-4662-85A5-DC2EC5226FC7}" srcOrd="0" destOrd="0" presId="urn:microsoft.com/office/officeart/2009/layout/CircleArrowProcess"/>
    <dgm:cxn modelId="{CF567D63-CEC0-4C8B-9443-F80B46F5BF54}" srcId="{CD8ED2F8-3D89-49D5-AB9B-1719031D23A8}" destId="{E29F11DC-367A-4611-84A6-39F83F4A63E2}" srcOrd="6" destOrd="0" parTransId="{01A3ABBF-3830-421B-AA77-542A7973F698}" sibTransId="{72E8A114-A565-40B9-8949-047147653133}"/>
    <dgm:cxn modelId="{5D2F33D1-A2B1-4772-97FD-CA3F8DD7ECB1}" type="presParOf" srcId="{930B16E0-DD93-47EC-A6EE-530B08BD5BC6}" destId="{73948FE4-2AE5-4810-A4D4-EAD77467B70B}" srcOrd="0" destOrd="0" presId="urn:microsoft.com/office/officeart/2009/layout/CircleArrowProcess"/>
    <dgm:cxn modelId="{45E09433-29D6-45C5-873B-08D9B9445623}" type="presParOf" srcId="{73948FE4-2AE5-4810-A4D4-EAD77467B70B}" destId="{9DCF3DDB-4CF4-471B-90AC-959258E526F9}" srcOrd="0" destOrd="0" presId="urn:microsoft.com/office/officeart/2009/layout/CircleArrowProcess"/>
    <dgm:cxn modelId="{7DF55AFF-7BF7-4CBF-8E32-DF113C663443}" type="presParOf" srcId="{930B16E0-DD93-47EC-A6EE-530B08BD5BC6}" destId="{C8854DE0-38F6-4132-8149-E30F8788D30D}" srcOrd="1" destOrd="0" presId="urn:microsoft.com/office/officeart/2009/layout/CircleArrowProcess"/>
    <dgm:cxn modelId="{005F7E25-B70D-452B-BD4B-E43E42DFBB28}" type="presParOf" srcId="{930B16E0-DD93-47EC-A6EE-530B08BD5BC6}" destId="{71C7E656-6844-4C0E-BD75-0A2CCB2BF796}" srcOrd="2" destOrd="0" presId="urn:microsoft.com/office/officeart/2009/layout/CircleArrowProcess"/>
    <dgm:cxn modelId="{019D607C-8037-434B-899C-DC1C7B70C7A5}" type="presParOf" srcId="{71C7E656-6844-4C0E-BD75-0A2CCB2BF796}" destId="{98BE6B8A-EB30-4A1F-A4B8-A6F61BD2907F}" srcOrd="0" destOrd="0" presId="urn:microsoft.com/office/officeart/2009/layout/CircleArrowProcess"/>
    <dgm:cxn modelId="{5C28A24B-7939-40EC-B6B8-FA946B6E7B37}" type="presParOf" srcId="{930B16E0-DD93-47EC-A6EE-530B08BD5BC6}" destId="{3E58B04B-6BF6-47E0-9397-7C3FC6D03D47}" srcOrd="3" destOrd="0" presId="urn:microsoft.com/office/officeart/2009/layout/CircleArrowProcess"/>
    <dgm:cxn modelId="{9A911A1E-5D52-4E9B-8A93-2C7582D71E30}" type="presParOf" srcId="{930B16E0-DD93-47EC-A6EE-530B08BD5BC6}" destId="{01F41B97-0C3B-4F3B-91B0-54B1B9825CF4}" srcOrd="4" destOrd="0" presId="urn:microsoft.com/office/officeart/2009/layout/CircleArrowProcess"/>
    <dgm:cxn modelId="{DF9BA2BD-425E-42AB-BFEE-20BC72D85C67}" type="presParOf" srcId="{01F41B97-0C3B-4F3B-91B0-54B1B9825CF4}" destId="{25B5F993-58EA-4052-A681-2E05B7DF35F5}" srcOrd="0" destOrd="0" presId="urn:microsoft.com/office/officeart/2009/layout/CircleArrowProcess"/>
    <dgm:cxn modelId="{37814B19-9BB4-43AC-9D44-57975470B3F1}" type="presParOf" srcId="{930B16E0-DD93-47EC-A6EE-530B08BD5BC6}" destId="{EAB89BA0-F357-4766-99A8-B8499E74380D}" srcOrd="5" destOrd="0" presId="urn:microsoft.com/office/officeart/2009/layout/CircleArrowProcess"/>
    <dgm:cxn modelId="{C2CB53EB-1596-4D00-A854-54523684EE2D}" type="presParOf" srcId="{930B16E0-DD93-47EC-A6EE-530B08BD5BC6}" destId="{6B39A521-11E0-4CE9-B057-474F8CE09228}" srcOrd="6" destOrd="0" presId="urn:microsoft.com/office/officeart/2009/layout/CircleArrowProcess"/>
    <dgm:cxn modelId="{B8EC487C-ADA8-41F6-9627-F9EBE77D99D5}" type="presParOf" srcId="{6B39A521-11E0-4CE9-B057-474F8CE09228}" destId="{E063D280-8F35-4CAE-80E3-E9E3D1D8C2F1}" srcOrd="0" destOrd="0" presId="urn:microsoft.com/office/officeart/2009/layout/CircleArrowProcess"/>
    <dgm:cxn modelId="{3D9F7060-35EC-4AF4-AD2C-AD8D0A267E22}" type="presParOf" srcId="{930B16E0-DD93-47EC-A6EE-530B08BD5BC6}" destId="{D15463F8-930D-468C-8440-60F4130237F1}" srcOrd="7" destOrd="0" presId="urn:microsoft.com/office/officeart/2009/layout/CircleArrowProcess"/>
    <dgm:cxn modelId="{F73D55CC-7212-4540-836D-467986B64062}" type="presParOf" srcId="{930B16E0-DD93-47EC-A6EE-530B08BD5BC6}" destId="{F4D65B3B-A276-4F6F-A299-F52F7040D274}" srcOrd="8" destOrd="0" presId="urn:microsoft.com/office/officeart/2009/layout/CircleArrowProcess"/>
    <dgm:cxn modelId="{02D7CD8F-7F49-4E1B-886B-DD19CB078324}" type="presParOf" srcId="{F4D65B3B-A276-4F6F-A299-F52F7040D274}" destId="{77919D2D-A689-4808-BA31-E240505E7A33}" srcOrd="0" destOrd="0" presId="urn:microsoft.com/office/officeart/2009/layout/CircleArrowProcess"/>
    <dgm:cxn modelId="{7AB26053-2A28-4BA3-963E-1EDAF4A30F25}" type="presParOf" srcId="{930B16E0-DD93-47EC-A6EE-530B08BD5BC6}" destId="{F3B49927-3FA3-48A9-BD9E-ED20E87DDCC6}" srcOrd="9" destOrd="0" presId="urn:microsoft.com/office/officeart/2009/layout/CircleArrowProcess"/>
    <dgm:cxn modelId="{02C8B170-2316-4E07-90C7-A788C23EB5BA}" type="presParOf" srcId="{930B16E0-DD93-47EC-A6EE-530B08BD5BC6}" destId="{87027591-B0AC-4C90-8AD1-782341C36088}" srcOrd="10" destOrd="0" presId="urn:microsoft.com/office/officeart/2009/layout/CircleArrowProcess"/>
    <dgm:cxn modelId="{F48CF7E2-619D-4197-AE95-08DFBEA2BD3F}" type="presParOf" srcId="{87027591-B0AC-4C90-8AD1-782341C36088}" destId="{87CA8CCF-127A-4253-97E0-A88E93C46D6D}" srcOrd="0" destOrd="0" presId="urn:microsoft.com/office/officeart/2009/layout/CircleArrowProcess"/>
    <dgm:cxn modelId="{8506EB96-25FB-4175-BB83-DCCCD7E83316}" type="presParOf" srcId="{930B16E0-DD93-47EC-A6EE-530B08BD5BC6}" destId="{43E7D9FA-8E06-42F7-AE50-CA0B04825C46}" srcOrd="11" destOrd="0" presId="urn:microsoft.com/office/officeart/2009/layout/CircleArrowProcess"/>
    <dgm:cxn modelId="{E4D2ED26-396F-4859-8B71-4A0BEF90892F}" type="presParOf" srcId="{930B16E0-DD93-47EC-A6EE-530B08BD5BC6}" destId="{DEE72E43-2029-42C8-A773-8652B37864C8}" srcOrd="12" destOrd="0" presId="urn:microsoft.com/office/officeart/2009/layout/CircleArrowProcess"/>
    <dgm:cxn modelId="{16CB975D-7A44-46EE-9C1B-D2168035A838}" type="presParOf" srcId="{DEE72E43-2029-42C8-A773-8652B37864C8}" destId="{F779B0D7-C02F-41F0-8927-2E6910FAD798}" srcOrd="0" destOrd="0" presId="urn:microsoft.com/office/officeart/2009/layout/CircleArrowProcess"/>
    <dgm:cxn modelId="{9A72E15E-FD33-4B3E-8C6C-A0DEFF3D92B8}" type="presParOf" srcId="{930B16E0-DD93-47EC-A6EE-530B08BD5BC6}" destId="{D437800C-958A-4662-85A5-DC2EC5226FC7}" srcOrd="13"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4AA490-F3FF-4552-97AF-790513E7E94D}">
      <dsp:nvSpPr>
        <dsp:cNvPr id="0" name=""/>
        <dsp:cNvSpPr/>
      </dsp:nvSpPr>
      <dsp:spPr>
        <a:xfrm>
          <a:off x="0" y="1305401"/>
          <a:ext cx="10515600"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10D242-FFC1-4BB7-BD19-0B0327120E6F}">
      <dsp:nvSpPr>
        <dsp:cNvPr id="0" name=""/>
        <dsp:cNvSpPr/>
      </dsp:nvSpPr>
      <dsp:spPr>
        <a:xfrm>
          <a:off x="4621" y="0"/>
          <a:ext cx="30499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ctr" defTabSz="666750" rtl="0">
            <a:lnSpc>
              <a:spcPct val="90000"/>
            </a:lnSpc>
            <a:spcBef>
              <a:spcPct val="0"/>
            </a:spcBef>
            <a:spcAft>
              <a:spcPct val="35000"/>
            </a:spcAft>
          </a:pPr>
          <a:r>
            <a:rPr lang="en-US" sz="1500" kern="1200" smtClean="0">
              <a:solidFill>
                <a:schemeClr val="bg2"/>
              </a:solidFill>
            </a:rPr>
            <a:t>The informal planning and project control that was proposed by the early adherents of agile methods clashed with this business requirement for visibility. </a:t>
          </a:r>
          <a:endParaRPr lang="en-US" sz="1500" kern="1200">
            <a:solidFill>
              <a:schemeClr val="bg2"/>
            </a:solidFill>
          </a:endParaRPr>
        </a:p>
      </dsp:txBody>
      <dsp:txXfrm>
        <a:off x="4621" y="0"/>
        <a:ext cx="3049934" cy="1740535"/>
      </dsp:txXfrm>
    </dsp:sp>
    <dsp:sp modelId="{FBDD735C-5C92-405C-A387-7E386E635FA4}">
      <dsp:nvSpPr>
        <dsp:cNvPr id="0" name=""/>
        <dsp:cNvSpPr/>
      </dsp:nvSpPr>
      <dsp:spPr>
        <a:xfrm>
          <a:off x="1312021"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B5576C-B4C5-4479-96FB-13147EE3CEC3}">
      <dsp:nvSpPr>
        <dsp:cNvPr id="0" name=""/>
        <dsp:cNvSpPr/>
      </dsp:nvSpPr>
      <dsp:spPr>
        <a:xfrm>
          <a:off x="3207052" y="2610802"/>
          <a:ext cx="30499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ctr" defTabSz="666750" rtl="0">
            <a:lnSpc>
              <a:spcPct val="90000"/>
            </a:lnSpc>
            <a:spcBef>
              <a:spcPct val="0"/>
            </a:spcBef>
            <a:spcAft>
              <a:spcPct val="35000"/>
            </a:spcAft>
          </a:pPr>
          <a:r>
            <a:rPr lang="en-US" sz="1500" kern="1200" smtClean="0">
              <a:solidFill>
                <a:schemeClr val="bg2"/>
              </a:solidFill>
            </a:rPr>
            <a:t>Teams were self-organizing, did not produce documentation, and planned development in very short cycles. </a:t>
          </a:r>
          <a:endParaRPr lang="en-US" sz="1500" kern="1200">
            <a:solidFill>
              <a:schemeClr val="bg2"/>
            </a:solidFill>
          </a:endParaRPr>
        </a:p>
      </dsp:txBody>
      <dsp:txXfrm>
        <a:off x="3207052" y="2610802"/>
        <a:ext cx="3049934" cy="1740535"/>
      </dsp:txXfrm>
    </dsp:sp>
    <dsp:sp modelId="{6BA5A624-6309-4778-A093-D90A3EB34C1D}">
      <dsp:nvSpPr>
        <dsp:cNvPr id="0" name=""/>
        <dsp:cNvSpPr/>
      </dsp:nvSpPr>
      <dsp:spPr>
        <a:xfrm>
          <a:off x="4514453"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0250B0-C457-4C6D-816F-99874CAC11F0}">
      <dsp:nvSpPr>
        <dsp:cNvPr id="0" name=""/>
        <dsp:cNvSpPr/>
      </dsp:nvSpPr>
      <dsp:spPr>
        <a:xfrm>
          <a:off x="6409484" y="0"/>
          <a:ext cx="30499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ctr" defTabSz="666750" rtl="0">
            <a:lnSpc>
              <a:spcPct val="90000"/>
            </a:lnSpc>
            <a:spcBef>
              <a:spcPct val="0"/>
            </a:spcBef>
            <a:spcAft>
              <a:spcPct val="35000"/>
            </a:spcAft>
          </a:pPr>
          <a:r>
            <a:rPr lang="en-US" sz="1500" kern="1200" smtClean="0">
              <a:solidFill>
                <a:schemeClr val="bg2"/>
              </a:solidFill>
            </a:rPr>
            <a:t>While this can and does work for small companies developing software products, it is inappropriate for larger companies who need to know what is going on in their organization.</a:t>
          </a:r>
          <a:endParaRPr lang="en-US" sz="1500" kern="1200">
            <a:solidFill>
              <a:schemeClr val="bg2"/>
            </a:solidFill>
          </a:endParaRPr>
        </a:p>
      </dsp:txBody>
      <dsp:txXfrm>
        <a:off x="6409484" y="0"/>
        <a:ext cx="3049934" cy="1740535"/>
      </dsp:txXfrm>
    </dsp:sp>
    <dsp:sp modelId="{A183C582-1EE6-4D6B-9742-9CA97DBC5F3E}">
      <dsp:nvSpPr>
        <dsp:cNvPr id="0" name=""/>
        <dsp:cNvSpPr/>
      </dsp:nvSpPr>
      <dsp:spPr>
        <a:xfrm>
          <a:off x="7716884"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F3DDB-4CF4-471B-90AC-959258E526F9}">
      <dsp:nvSpPr>
        <dsp:cNvPr id="0" name=""/>
        <dsp:cNvSpPr/>
      </dsp:nvSpPr>
      <dsp:spPr>
        <a:xfrm>
          <a:off x="4335585" y="0"/>
          <a:ext cx="1287789" cy="1287901"/>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854DE0-38F6-4132-8149-E30F8788D30D}">
      <dsp:nvSpPr>
        <dsp:cNvPr id="0" name=""/>
        <dsp:cNvSpPr/>
      </dsp:nvSpPr>
      <dsp:spPr>
        <a:xfrm>
          <a:off x="4619908" y="466328"/>
          <a:ext cx="718659" cy="359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lvl="0" algn="ctr" defTabSz="400050" rtl="0">
            <a:lnSpc>
              <a:spcPct val="90000"/>
            </a:lnSpc>
            <a:spcBef>
              <a:spcPct val="0"/>
            </a:spcBef>
            <a:spcAft>
              <a:spcPct val="35000"/>
            </a:spcAft>
          </a:pPr>
          <a:r>
            <a:rPr lang="en-US" sz="900" kern="1200" smtClean="0">
              <a:solidFill>
                <a:schemeClr val="bg2"/>
              </a:solidFill>
            </a:rPr>
            <a:t>Development team</a:t>
          </a:r>
          <a:endParaRPr lang="en-US" sz="900" kern="1200">
            <a:solidFill>
              <a:schemeClr val="bg2"/>
            </a:solidFill>
          </a:endParaRPr>
        </a:p>
      </dsp:txBody>
      <dsp:txXfrm>
        <a:off x="4619908" y="466328"/>
        <a:ext cx="718659" cy="359191"/>
      </dsp:txXfrm>
    </dsp:sp>
    <dsp:sp modelId="{98BE6B8A-EB30-4A1F-A4B8-A6F61BD2907F}">
      <dsp:nvSpPr>
        <dsp:cNvPr id="0" name=""/>
        <dsp:cNvSpPr/>
      </dsp:nvSpPr>
      <dsp:spPr>
        <a:xfrm>
          <a:off x="3977825" y="739810"/>
          <a:ext cx="1287789" cy="1287901"/>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58B04B-6BF6-47E0-9397-7C3FC6D03D47}">
      <dsp:nvSpPr>
        <dsp:cNvPr id="0" name=""/>
        <dsp:cNvSpPr/>
      </dsp:nvSpPr>
      <dsp:spPr>
        <a:xfrm>
          <a:off x="4260699" y="1207830"/>
          <a:ext cx="718659" cy="359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lvl="0" algn="ctr" defTabSz="400050" rtl="0">
            <a:lnSpc>
              <a:spcPct val="90000"/>
            </a:lnSpc>
            <a:spcBef>
              <a:spcPct val="0"/>
            </a:spcBef>
            <a:spcAft>
              <a:spcPct val="35000"/>
            </a:spcAft>
          </a:pPr>
          <a:r>
            <a:rPr lang="en-US" sz="900" kern="1200" smtClean="0">
              <a:solidFill>
                <a:schemeClr val="bg2"/>
              </a:solidFill>
            </a:rPr>
            <a:t>Potentially shippable product increment</a:t>
          </a:r>
          <a:endParaRPr lang="en-US" sz="900" kern="1200">
            <a:solidFill>
              <a:schemeClr val="bg2"/>
            </a:solidFill>
          </a:endParaRPr>
        </a:p>
      </dsp:txBody>
      <dsp:txXfrm>
        <a:off x="4260699" y="1207830"/>
        <a:ext cx="718659" cy="359191"/>
      </dsp:txXfrm>
    </dsp:sp>
    <dsp:sp modelId="{25B5F993-58EA-4052-A681-2E05B7DF35F5}">
      <dsp:nvSpPr>
        <dsp:cNvPr id="0" name=""/>
        <dsp:cNvSpPr/>
      </dsp:nvSpPr>
      <dsp:spPr>
        <a:xfrm>
          <a:off x="4335585" y="1483004"/>
          <a:ext cx="1287789" cy="1287901"/>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B89BA0-F357-4766-99A8-B8499E74380D}">
      <dsp:nvSpPr>
        <dsp:cNvPr id="0" name=""/>
        <dsp:cNvSpPr/>
      </dsp:nvSpPr>
      <dsp:spPr>
        <a:xfrm>
          <a:off x="4619908" y="1949333"/>
          <a:ext cx="718659" cy="359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lvl="0" algn="ctr" defTabSz="400050" rtl="0">
            <a:lnSpc>
              <a:spcPct val="90000"/>
            </a:lnSpc>
            <a:spcBef>
              <a:spcPct val="0"/>
            </a:spcBef>
            <a:spcAft>
              <a:spcPct val="35000"/>
            </a:spcAft>
          </a:pPr>
          <a:r>
            <a:rPr lang="en-US" sz="900" kern="1200" smtClean="0">
              <a:solidFill>
                <a:schemeClr val="bg2"/>
              </a:solidFill>
            </a:rPr>
            <a:t>Product backlog</a:t>
          </a:r>
          <a:endParaRPr lang="en-US" sz="900" kern="1200">
            <a:solidFill>
              <a:schemeClr val="bg2"/>
            </a:solidFill>
          </a:endParaRPr>
        </a:p>
      </dsp:txBody>
      <dsp:txXfrm>
        <a:off x="4619908" y="1949333"/>
        <a:ext cx="718659" cy="359191"/>
      </dsp:txXfrm>
    </dsp:sp>
    <dsp:sp modelId="{E063D280-8F35-4CAE-80E3-E9E3D1D8C2F1}">
      <dsp:nvSpPr>
        <dsp:cNvPr id="0" name=""/>
        <dsp:cNvSpPr/>
      </dsp:nvSpPr>
      <dsp:spPr>
        <a:xfrm>
          <a:off x="3977825" y="2224506"/>
          <a:ext cx="1287789" cy="1287901"/>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5463F8-930D-468C-8440-60F4130237F1}">
      <dsp:nvSpPr>
        <dsp:cNvPr id="0" name=""/>
        <dsp:cNvSpPr/>
      </dsp:nvSpPr>
      <dsp:spPr>
        <a:xfrm>
          <a:off x="4260699" y="2690835"/>
          <a:ext cx="718659" cy="359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lvl="0" algn="ctr" defTabSz="400050" rtl="0">
            <a:lnSpc>
              <a:spcPct val="90000"/>
            </a:lnSpc>
            <a:spcBef>
              <a:spcPct val="0"/>
            </a:spcBef>
            <a:spcAft>
              <a:spcPct val="35000"/>
            </a:spcAft>
          </a:pPr>
          <a:r>
            <a:rPr lang="en-US" sz="900" kern="1200" smtClean="0">
              <a:solidFill>
                <a:schemeClr val="bg2"/>
              </a:solidFill>
            </a:rPr>
            <a:t>Product owner</a:t>
          </a:r>
          <a:endParaRPr lang="en-US" sz="900" kern="1200">
            <a:solidFill>
              <a:schemeClr val="bg2"/>
            </a:solidFill>
          </a:endParaRPr>
        </a:p>
      </dsp:txBody>
      <dsp:txXfrm>
        <a:off x="4260699" y="2690835"/>
        <a:ext cx="718659" cy="359191"/>
      </dsp:txXfrm>
    </dsp:sp>
    <dsp:sp modelId="{77919D2D-A689-4808-BA31-E240505E7A33}">
      <dsp:nvSpPr>
        <dsp:cNvPr id="0" name=""/>
        <dsp:cNvSpPr/>
      </dsp:nvSpPr>
      <dsp:spPr>
        <a:xfrm>
          <a:off x="4335585" y="2964881"/>
          <a:ext cx="1287789" cy="1287901"/>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B49927-3FA3-48A9-BD9E-ED20E87DDCC6}">
      <dsp:nvSpPr>
        <dsp:cNvPr id="0" name=""/>
        <dsp:cNvSpPr/>
      </dsp:nvSpPr>
      <dsp:spPr>
        <a:xfrm>
          <a:off x="4619908" y="3431209"/>
          <a:ext cx="718659" cy="359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lvl="0" algn="ctr" defTabSz="400050" rtl="0">
            <a:lnSpc>
              <a:spcPct val="90000"/>
            </a:lnSpc>
            <a:spcBef>
              <a:spcPct val="0"/>
            </a:spcBef>
            <a:spcAft>
              <a:spcPct val="35000"/>
            </a:spcAft>
          </a:pPr>
          <a:r>
            <a:rPr lang="en-US" sz="900" kern="1200" smtClean="0">
              <a:solidFill>
                <a:schemeClr val="bg2"/>
              </a:solidFill>
            </a:rPr>
            <a:t>Scrum</a:t>
          </a:r>
          <a:endParaRPr lang="en-US" sz="900" kern="1200">
            <a:solidFill>
              <a:schemeClr val="bg2"/>
            </a:solidFill>
          </a:endParaRPr>
        </a:p>
      </dsp:txBody>
      <dsp:txXfrm>
        <a:off x="4619908" y="3431209"/>
        <a:ext cx="718659" cy="359191"/>
      </dsp:txXfrm>
    </dsp:sp>
    <dsp:sp modelId="{87CA8CCF-127A-4253-97E0-A88E93C46D6D}">
      <dsp:nvSpPr>
        <dsp:cNvPr id="0" name=""/>
        <dsp:cNvSpPr/>
      </dsp:nvSpPr>
      <dsp:spPr>
        <a:xfrm>
          <a:off x="3977825" y="3706383"/>
          <a:ext cx="1287789" cy="1287901"/>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E7D9FA-8E06-42F7-AE50-CA0B04825C46}">
      <dsp:nvSpPr>
        <dsp:cNvPr id="0" name=""/>
        <dsp:cNvSpPr/>
      </dsp:nvSpPr>
      <dsp:spPr>
        <a:xfrm>
          <a:off x="4260699" y="4172711"/>
          <a:ext cx="718659" cy="359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lvl="0" algn="ctr" defTabSz="400050" rtl="0">
            <a:lnSpc>
              <a:spcPct val="90000"/>
            </a:lnSpc>
            <a:spcBef>
              <a:spcPct val="0"/>
            </a:spcBef>
            <a:spcAft>
              <a:spcPct val="35000"/>
            </a:spcAft>
          </a:pPr>
          <a:r>
            <a:rPr lang="en-US" sz="900" kern="1200" smtClean="0">
              <a:solidFill>
                <a:schemeClr val="bg2"/>
              </a:solidFill>
            </a:rPr>
            <a:t>ScrumMaster</a:t>
          </a:r>
          <a:endParaRPr lang="en-US" sz="900" kern="1200">
            <a:solidFill>
              <a:schemeClr val="bg2"/>
            </a:solidFill>
          </a:endParaRPr>
        </a:p>
      </dsp:txBody>
      <dsp:txXfrm>
        <a:off x="4260699" y="4172711"/>
        <a:ext cx="718659" cy="359191"/>
      </dsp:txXfrm>
    </dsp:sp>
    <dsp:sp modelId="{F779B0D7-C02F-41F0-8927-2E6910FAD798}">
      <dsp:nvSpPr>
        <dsp:cNvPr id="0" name=""/>
        <dsp:cNvSpPr/>
      </dsp:nvSpPr>
      <dsp:spPr>
        <a:xfrm>
          <a:off x="4427138" y="4531903"/>
          <a:ext cx="1106373" cy="1106896"/>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37800C-958A-4662-85A5-DC2EC5226FC7}">
      <dsp:nvSpPr>
        <dsp:cNvPr id="0" name=""/>
        <dsp:cNvSpPr/>
      </dsp:nvSpPr>
      <dsp:spPr>
        <a:xfrm>
          <a:off x="4619908" y="4914214"/>
          <a:ext cx="718659" cy="359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lvl="0" algn="ctr" defTabSz="400050" rtl="0">
            <a:lnSpc>
              <a:spcPct val="90000"/>
            </a:lnSpc>
            <a:spcBef>
              <a:spcPct val="0"/>
            </a:spcBef>
            <a:spcAft>
              <a:spcPct val="35000"/>
            </a:spcAft>
          </a:pPr>
          <a:r>
            <a:rPr lang="en-US" sz="900" kern="1200" dirty="0" smtClean="0">
              <a:solidFill>
                <a:schemeClr val="bg2"/>
              </a:solidFill>
            </a:rPr>
            <a:t>Sprint</a:t>
          </a:r>
          <a:endParaRPr lang="en-US" sz="900" kern="1200" dirty="0">
            <a:solidFill>
              <a:schemeClr val="bg2"/>
            </a:solidFill>
          </a:endParaRPr>
        </a:p>
      </dsp:txBody>
      <dsp:txXfrm>
        <a:off x="4619908" y="4914214"/>
        <a:ext cx="718659" cy="359191"/>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3/3/2021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3/3/2021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46</a:t>
            </a:fld>
            <a:endParaRPr lang="en-US"/>
          </a:p>
        </p:txBody>
      </p:sp>
    </p:spTree>
    <p:extLst>
      <p:ext uri="{BB962C8B-B14F-4D97-AF65-F5344CB8AC3E}">
        <p14:creationId xmlns:p14="http://schemas.microsoft.com/office/powerpoint/2010/main" val="13789944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nowledgehut.com/blog/agile/agile-project-management-vs-traditional-project-managemen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Software Engineering</a:t>
            </a:r>
          </a:p>
        </p:txBody>
      </p:sp>
      <p:sp>
        <p:nvSpPr>
          <p:cNvPr id="3" name="Subtitle 2"/>
          <p:cNvSpPr>
            <a:spLocks noGrp="1"/>
          </p:cNvSpPr>
          <p:nvPr>
            <p:ph type="subTitle" idx="1"/>
          </p:nvPr>
        </p:nvSpPr>
        <p:spPr/>
        <p:txBody>
          <a:bodyPr>
            <a:normAutofit fontScale="92500" lnSpcReduction="20000"/>
          </a:bodyPr>
          <a:lstStyle/>
          <a:p>
            <a:r>
              <a:rPr lang="en-US" dirty="0"/>
              <a:t>Sobia Iftikhar</a:t>
            </a:r>
          </a:p>
          <a:p>
            <a:r>
              <a:rPr lang="en-US" sz="1300" u="sng" dirty="0"/>
              <a:t>Sobia.Iftikhar@nu.edu.pk</a:t>
            </a:r>
          </a:p>
        </p:txBody>
      </p:sp>
      <p:sp>
        <p:nvSpPr>
          <p:cNvPr id="4" name="TextBox 3"/>
          <p:cNvSpPr txBox="1"/>
          <p:nvPr/>
        </p:nvSpPr>
        <p:spPr>
          <a:xfrm>
            <a:off x="5410200" y="5390922"/>
            <a:ext cx="1098378" cy="369332"/>
          </a:xfrm>
          <a:prstGeom prst="rect">
            <a:avLst/>
          </a:prstGeom>
          <a:noFill/>
        </p:spPr>
        <p:txBody>
          <a:bodyPr wrap="none" rtlCol="0">
            <a:spAutoFit/>
          </a:bodyPr>
          <a:lstStyle/>
          <a:p>
            <a:r>
              <a:rPr lang="en-US" dirty="0"/>
              <a:t>Week 03</a:t>
            </a:r>
          </a:p>
        </p:txBody>
      </p:sp>
    </p:spTree>
    <p:extLst>
      <p:ext uri="{BB962C8B-B14F-4D97-AF65-F5344CB8AC3E}">
        <p14:creationId xmlns:p14="http://schemas.microsoft.com/office/powerpoint/2010/main" val="216346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DC5F7A-7019-4F0D-85A1-9E49075380F1}"/>
              </a:ext>
            </a:extLst>
          </p:cNvPr>
          <p:cNvSpPr>
            <a:spLocks noGrp="1"/>
          </p:cNvSpPr>
          <p:nvPr>
            <p:ph type="title"/>
          </p:nvPr>
        </p:nvSpPr>
        <p:spPr>
          <a:xfrm>
            <a:off x="838200" y="365126"/>
            <a:ext cx="10515600" cy="1145224"/>
          </a:xfrm>
        </p:spPr>
        <p:txBody>
          <a:bodyPr anchor="b">
            <a:normAutofit/>
          </a:bodyPr>
          <a:lstStyle/>
          <a:p>
            <a:r>
              <a:rPr lang="en-US" dirty="0">
                <a:solidFill>
                  <a:schemeClr val="bg2"/>
                </a:solidFill>
              </a:rPr>
              <a:t>The principles of agile methods</a:t>
            </a:r>
            <a:r>
              <a:rPr lang="en-GB" dirty="0">
                <a:solidFill>
                  <a:schemeClr val="bg2"/>
                </a:solidFill>
              </a:rPr>
              <a:t> </a:t>
            </a:r>
          </a:p>
        </p:txBody>
      </p:sp>
      <p:sp>
        <p:nvSpPr>
          <p:cNvPr id="3" name="Content Placeholder 2">
            <a:extLst>
              <a:ext uri="{FF2B5EF4-FFF2-40B4-BE49-F238E27FC236}">
                <a16:creationId xmlns="" xmlns:a16="http://schemas.microsoft.com/office/drawing/2014/main" id="{BA4A2F57-0386-4E3A-AB20-656109C3B895}"/>
              </a:ext>
            </a:extLst>
          </p:cNvPr>
          <p:cNvSpPr>
            <a:spLocks noGrp="1"/>
          </p:cNvSpPr>
          <p:nvPr>
            <p:ph sz="half" idx="1"/>
          </p:nvPr>
        </p:nvSpPr>
        <p:spPr>
          <a:xfrm>
            <a:off x="838200" y="1825625"/>
            <a:ext cx="10210800" cy="1908175"/>
          </a:xfrm>
        </p:spPr>
        <p:txBody>
          <a:bodyPr>
            <a:normAutofit/>
          </a:bodyPr>
          <a:lstStyle/>
          <a:p>
            <a:pPr marL="514350" indent="-514350">
              <a:buClr>
                <a:schemeClr val="bg1"/>
              </a:buClr>
              <a:buFont typeface="+mj-lt"/>
              <a:buAutoNum type="arabicPeriod" startAt="3"/>
            </a:pPr>
            <a:r>
              <a:rPr lang="en-GB" b="1" i="1" dirty="0">
                <a:solidFill>
                  <a:schemeClr val="bg2"/>
                </a:solidFill>
              </a:rPr>
              <a:t>People not process</a:t>
            </a:r>
          </a:p>
          <a:p>
            <a:pPr marL="457200" lvl="2" indent="0" fontAlgn="base">
              <a:buNone/>
            </a:pPr>
            <a:r>
              <a:rPr lang="en-GB" sz="2000" dirty="0">
                <a:solidFill>
                  <a:srgbClr val="000000"/>
                </a:solidFill>
                <a:latin typeface="Times New Roman" panose="02020603050405020304" pitchFamily="18" charset="0"/>
                <a:ea typeface="Times New Roman" charset="0"/>
                <a:cs typeface="Times New Roman" panose="02020603050405020304" pitchFamily="18" charset="0"/>
              </a:rPr>
              <a:t>The skills of the development team should be recognized and exploited. Team members should be left to develop their own ways of working without prescriptive processes.</a:t>
            </a:r>
            <a:r>
              <a:rPr lang="en-GB" sz="2000" dirty="0">
                <a:solidFill>
                  <a:schemeClr val="bg2"/>
                </a:solidFill>
              </a:rPr>
              <a:t>.</a:t>
            </a:r>
          </a:p>
          <a:p>
            <a:pPr marL="685800" lvl="1" indent="-457200">
              <a:buFont typeface="+mj-lt"/>
              <a:buAutoNum type="arabicPeriod" startAt="3"/>
            </a:pPr>
            <a:endParaRPr lang="en-GB" sz="2000" dirty="0">
              <a:solidFill>
                <a:schemeClr val="bg2"/>
              </a:solidFill>
            </a:endParaRPr>
          </a:p>
        </p:txBody>
      </p:sp>
      <p:sp>
        <p:nvSpPr>
          <p:cNvPr id="4" name="Rectangle 3">
            <a:extLst>
              <a:ext uri="{FF2B5EF4-FFF2-40B4-BE49-F238E27FC236}">
                <a16:creationId xmlns="" xmlns:a16="http://schemas.microsoft.com/office/drawing/2014/main" id="{7AD3FA17-0356-4F9B-8504-7E0AF20CBA0B}"/>
              </a:ext>
            </a:extLst>
          </p:cNvPr>
          <p:cNvSpPr/>
          <p:nvPr/>
        </p:nvSpPr>
        <p:spPr>
          <a:xfrm>
            <a:off x="838200" y="3244334"/>
            <a:ext cx="2501006" cy="369332"/>
          </a:xfrm>
          <a:prstGeom prst="rect">
            <a:avLst/>
          </a:prstGeom>
        </p:spPr>
        <p:txBody>
          <a:bodyPr wrap="none">
            <a:spAutoFit/>
          </a:bodyPr>
          <a:lstStyle/>
          <a:p>
            <a:pPr marL="342900" lvl="0" indent="-342900" algn="just" defTabSz="457200" fontAlgn="base">
              <a:spcBef>
                <a:spcPct val="0"/>
              </a:spcBef>
              <a:spcAft>
                <a:spcPct val="0"/>
              </a:spcAft>
              <a:buFont typeface="+mj-lt"/>
              <a:buAutoNum type="arabicPeriod" startAt="4"/>
            </a:pPr>
            <a:r>
              <a:rPr lang="en-GB" b="1" i="1" dirty="0">
                <a:solidFill>
                  <a:srgbClr val="000000"/>
                </a:solidFill>
                <a:ea typeface="Times New Roman" charset="0"/>
                <a:cs typeface="Arial"/>
              </a:rPr>
              <a:t>Embrace change</a:t>
            </a:r>
          </a:p>
        </p:txBody>
      </p:sp>
      <p:sp>
        <p:nvSpPr>
          <p:cNvPr id="5" name="Rectangle 4">
            <a:extLst>
              <a:ext uri="{FF2B5EF4-FFF2-40B4-BE49-F238E27FC236}">
                <a16:creationId xmlns="" xmlns:a16="http://schemas.microsoft.com/office/drawing/2014/main" id="{46622A48-A0F5-4B41-A44A-E8658113726C}"/>
              </a:ext>
            </a:extLst>
          </p:cNvPr>
          <p:cNvSpPr/>
          <p:nvPr/>
        </p:nvSpPr>
        <p:spPr>
          <a:xfrm>
            <a:off x="1295400" y="3751006"/>
            <a:ext cx="9372600" cy="707886"/>
          </a:xfrm>
          <a:prstGeom prst="rect">
            <a:avLst/>
          </a:prstGeom>
        </p:spPr>
        <p:txBody>
          <a:bodyPr wrap="square">
            <a:spAutoFit/>
          </a:bodyPr>
          <a:lstStyle/>
          <a:p>
            <a:pPr lvl="0" algn="just" defTabSz="457200" fontAlgn="base">
              <a:spcBef>
                <a:spcPct val="0"/>
              </a:spcBef>
              <a:spcAft>
                <a:spcPct val="0"/>
              </a:spcAft>
            </a:pPr>
            <a:r>
              <a:rPr lang="en-GB" sz="2000" dirty="0">
                <a:solidFill>
                  <a:srgbClr val="000000"/>
                </a:solidFill>
                <a:latin typeface="Times New Roman" panose="02020603050405020304" pitchFamily="18" charset="0"/>
                <a:ea typeface="Times New Roman" charset="0"/>
                <a:cs typeface="Times New Roman" panose="02020603050405020304" pitchFamily="18" charset="0"/>
              </a:rPr>
              <a:t>Expect the system requirements to change and so design the system to accommodate these changes.</a:t>
            </a:r>
          </a:p>
        </p:txBody>
      </p:sp>
      <p:sp>
        <p:nvSpPr>
          <p:cNvPr id="6" name="Rectangle 5">
            <a:extLst>
              <a:ext uri="{FF2B5EF4-FFF2-40B4-BE49-F238E27FC236}">
                <a16:creationId xmlns="" xmlns:a16="http://schemas.microsoft.com/office/drawing/2014/main" id="{856B2A5D-1AB1-4872-89C2-E1FD005ED22B}"/>
              </a:ext>
            </a:extLst>
          </p:cNvPr>
          <p:cNvSpPr/>
          <p:nvPr/>
        </p:nvSpPr>
        <p:spPr>
          <a:xfrm>
            <a:off x="838200" y="4783177"/>
            <a:ext cx="2888932" cy="369332"/>
          </a:xfrm>
          <a:prstGeom prst="rect">
            <a:avLst/>
          </a:prstGeom>
        </p:spPr>
        <p:txBody>
          <a:bodyPr wrap="none">
            <a:spAutoFit/>
          </a:bodyPr>
          <a:lstStyle/>
          <a:p>
            <a:pPr marL="342900" lvl="0" indent="-342900" algn="just" defTabSz="457200" fontAlgn="base">
              <a:spcBef>
                <a:spcPct val="0"/>
              </a:spcBef>
              <a:spcAft>
                <a:spcPct val="0"/>
              </a:spcAft>
              <a:buFont typeface="+mj-lt"/>
              <a:buAutoNum type="arabicPeriod" startAt="5"/>
            </a:pPr>
            <a:r>
              <a:rPr lang="en-GB" b="1" i="1" dirty="0">
                <a:solidFill>
                  <a:srgbClr val="000000"/>
                </a:solidFill>
                <a:ea typeface="Times New Roman" charset="0"/>
                <a:cs typeface="Arial"/>
              </a:rPr>
              <a:t>Maintain simplicity</a:t>
            </a:r>
          </a:p>
        </p:txBody>
      </p:sp>
      <p:sp>
        <p:nvSpPr>
          <p:cNvPr id="7" name="Rectangle 6">
            <a:extLst>
              <a:ext uri="{FF2B5EF4-FFF2-40B4-BE49-F238E27FC236}">
                <a16:creationId xmlns="" xmlns:a16="http://schemas.microsoft.com/office/drawing/2014/main" id="{4350ED5D-817E-41DF-A7D9-BDFBE225B2D6}"/>
              </a:ext>
            </a:extLst>
          </p:cNvPr>
          <p:cNvSpPr/>
          <p:nvPr/>
        </p:nvSpPr>
        <p:spPr>
          <a:xfrm>
            <a:off x="1295400" y="5278556"/>
            <a:ext cx="9601200" cy="707886"/>
          </a:xfrm>
          <a:prstGeom prst="rect">
            <a:avLst/>
          </a:prstGeom>
        </p:spPr>
        <p:txBody>
          <a:bodyPr wrap="square">
            <a:spAutoFit/>
          </a:bodyPr>
          <a:lstStyle/>
          <a:p>
            <a:pPr lvl="0" algn="just" defTabSz="457200" fontAlgn="base">
              <a:spcBef>
                <a:spcPct val="0"/>
              </a:spcBef>
              <a:spcAft>
                <a:spcPct val="0"/>
              </a:spcAft>
            </a:pPr>
            <a:r>
              <a:rPr lang="en-GB" sz="2000" dirty="0">
                <a:solidFill>
                  <a:srgbClr val="000000"/>
                </a:solidFill>
                <a:latin typeface="Times New Roman" panose="02020603050405020304" pitchFamily="18" charset="0"/>
                <a:ea typeface="Times New Roman" charset="0"/>
                <a:cs typeface="Times New Roman" panose="02020603050405020304" pitchFamily="18" charset="0"/>
              </a:rPr>
              <a:t>Focus on simplicity in both the software being developed and in the development process. Wherever possible, actively work to eliminate complexity from the system.</a:t>
            </a:r>
          </a:p>
        </p:txBody>
      </p:sp>
    </p:spTree>
    <p:extLst>
      <p:ext uri="{BB962C8B-B14F-4D97-AF65-F5344CB8AC3E}">
        <p14:creationId xmlns:p14="http://schemas.microsoft.com/office/powerpoint/2010/main" val="425088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C86F08-DBC2-48F5-B7EB-D1EB01D1B855}"/>
              </a:ext>
            </a:extLst>
          </p:cNvPr>
          <p:cNvSpPr>
            <a:spLocks noGrp="1"/>
          </p:cNvSpPr>
          <p:nvPr>
            <p:ph type="title"/>
          </p:nvPr>
        </p:nvSpPr>
        <p:spPr/>
        <p:txBody>
          <a:bodyPr/>
          <a:lstStyle/>
          <a:p>
            <a:r>
              <a:rPr lang="en-US" dirty="0">
                <a:solidFill>
                  <a:schemeClr val="bg2"/>
                </a:solidFill>
              </a:rPr>
              <a:t>Agile methods have been particularly successful for two kinds of system development.</a:t>
            </a:r>
            <a:endParaRPr lang="en-GB" dirty="0">
              <a:solidFill>
                <a:schemeClr val="bg2"/>
              </a:solidFill>
            </a:endParaRPr>
          </a:p>
        </p:txBody>
      </p:sp>
      <p:graphicFrame>
        <p:nvGraphicFramePr>
          <p:cNvPr id="4" name="Content Placeholder 3">
            <a:extLst>
              <a:ext uri="{FF2B5EF4-FFF2-40B4-BE49-F238E27FC236}">
                <a16:creationId xmlns="" xmlns:a16="http://schemas.microsoft.com/office/drawing/2014/main" id="{86783469-4DD8-4F6D-8E13-4792FF235214}"/>
              </a:ext>
            </a:extLst>
          </p:cNvPr>
          <p:cNvGraphicFramePr>
            <a:graphicFrameLocks noGrp="1"/>
          </p:cNvGraphicFramePr>
          <p:nvPr>
            <p:ph idx="1"/>
            <p:extLst>
              <p:ext uri="{D42A27DB-BD31-4B8C-83A1-F6EECF244321}">
                <p14:modId xmlns:p14="http://schemas.microsoft.com/office/powerpoint/2010/main" val="9183630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816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D18C75-6BC9-47E8-AC1F-16BB6D13F200}"/>
              </a:ext>
            </a:extLst>
          </p:cNvPr>
          <p:cNvSpPr>
            <a:spLocks noGrp="1"/>
          </p:cNvSpPr>
          <p:nvPr>
            <p:ph type="title"/>
          </p:nvPr>
        </p:nvSpPr>
        <p:spPr/>
        <p:txBody>
          <a:bodyPr/>
          <a:lstStyle/>
          <a:p>
            <a:r>
              <a:rPr lang="en-US" dirty="0">
                <a:solidFill>
                  <a:schemeClr val="bg2"/>
                </a:solidFill>
              </a:rPr>
              <a:t>Agile development techniques</a:t>
            </a:r>
            <a:endParaRPr lang="en-GB" dirty="0">
              <a:solidFill>
                <a:schemeClr val="bg2"/>
              </a:solidFill>
            </a:endParaRPr>
          </a:p>
        </p:txBody>
      </p:sp>
      <p:sp>
        <p:nvSpPr>
          <p:cNvPr id="3" name="Content Placeholder 2">
            <a:extLst>
              <a:ext uri="{FF2B5EF4-FFF2-40B4-BE49-F238E27FC236}">
                <a16:creationId xmlns="" xmlns:a16="http://schemas.microsoft.com/office/drawing/2014/main" id="{C68352A9-F019-4741-94D0-1616513C38B6}"/>
              </a:ext>
            </a:extLst>
          </p:cNvPr>
          <p:cNvSpPr>
            <a:spLocks noGrp="1"/>
          </p:cNvSpPr>
          <p:nvPr>
            <p:ph idx="1"/>
          </p:nvPr>
        </p:nvSpPr>
        <p:spPr/>
        <p:txBody>
          <a:bodyPr>
            <a:normAutofit/>
          </a:bodyPr>
          <a:lstStyle/>
          <a:p>
            <a:pPr marL="514350" indent="-514350">
              <a:buFont typeface="+mj-lt"/>
              <a:buAutoNum type="arabicPeriod"/>
            </a:pPr>
            <a:r>
              <a:rPr lang="en-GB" sz="2800" dirty="0">
                <a:solidFill>
                  <a:schemeClr val="bg2"/>
                </a:solidFill>
              </a:rPr>
              <a:t>Extreme Programming (Xp)</a:t>
            </a:r>
          </a:p>
          <a:p>
            <a:pPr marL="514350" indent="-514350">
              <a:buFont typeface="+mj-lt"/>
              <a:buAutoNum type="arabicPeriod"/>
            </a:pPr>
            <a:r>
              <a:rPr lang="en-GB" sz="2800" dirty="0">
                <a:solidFill>
                  <a:schemeClr val="bg2"/>
                </a:solidFill>
              </a:rPr>
              <a:t>Scrum</a:t>
            </a:r>
          </a:p>
        </p:txBody>
      </p:sp>
    </p:spTree>
    <p:extLst>
      <p:ext uri="{BB962C8B-B14F-4D97-AF65-F5344CB8AC3E}">
        <p14:creationId xmlns:p14="http://schemas.microsoft.com/office/powerpoint/2010/main" val="212016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3FBB28-CDB4-4912-95DF-99262BCEEB45}"/>
              </a:ext>
            </a:extLst>
          </p:cNvPr>
          <p:cNvSpPr>
            <a:spLocks noGrp="1"/>
          </p:cNvSpPr>
          <p:nvPr>
            <p:ph type="title"/>
          </p:nvPr>
        </p:nvSpPr>
        <p:spPr/>
        <p:txBody>
          <a:bodyPr/>
          <a:lstStyle/>
          <a:p>
            <a:r>
              <a:rPr lang="en-GB" sz="3600" dirty="0">
                <a:solidFill>
                  <a:schemeClr val="bg2"/>
                </a:solidFill>
              </a:rPr>
              <a:t>Extreme Programming (Xp)</a:t>
            </a:r>
            <a:endParaRPr lang="en-GB" dirty="0"/>
          </a:p>
        </p:txBody>
      </p:sp>
      <p:sp>
        <p:nvSpPr>
          <p:cNvPr id="3" name="Content Placeholder 2">
            <a:extLst>
              <a:ext uri="{FF2B5EF4-FFF2-40B4-BE49-F238E27FC236}">
                <a16:creationId xmlns="" xmlns:a16="http://schemas.microsoft.com/office/drawing/2014/main" id="{86015E9E-A3F8-42BE-BA24-DEA929AEBF39}"/>
              </a:ext>
            </a:extLst>
          </p:cNvPr>
          <p:cNvSpPr>
            <a:spLocks noGrp="1"/>
          </p:cNvSpPr>
          <p:nvPr>
            <p:ph idx="1"/>
          </p:nvPr>
        </p:nvSpPr>
        <p:spPr/>
        <p:txBody>
          <a:bodyPr>
            <a:normAutofit/>
          </a:bodyPr>
          <a:lstStyle/>
          <a:p>
            <a:r>
              <a:rPr lang="en-US" sz="2400" dirty="0">
                <a:solidFill>
                  <a:schemeClr val="bg2"/>
                </a:solidFill>
              </a:rPr>
              <a:t>Extreme Programming (XP) takes an ‘extreme’ approach to iterative development. </a:t>
            </a:r>
          </a:p>
          <a:p>
            <a:pPr lvl="1"/>
            <a:r>
              <a:rPr lang="en-US" sz="2000" dirty="0">
                <a:solidFill>
                  <a:schemeClr val="bg2"/>
                </a:solidFill>
              </a:rPr>
              <a:t>New versions may be built several times per day;</a:t>
            </a:r>
          </a:p>
          <a:p>
            <a:pPr lvl="1"/>
            <a:r>
              <a:rPr lang="en-US" sz="2000" dirty="0">
                <a:solidFill>
                  <a:schemeClr val="bg2"/>
                </a:solidFill>
              </a:rPr>
              <a:t>Increments are delivered to customers every 2 weeks;</a:t>
            </a:r>
          </a:p>
          <a:p>
            <a:pPr lvl="1"/>
            <a:r>
              <a:rPr lang="en-US" sz="2000" dirty="0">
                <a:solidFill>
                  <a:schemeClr val="bg2"/>
                </a:solidFill>
              </a:rPr>
              <a:t>All tests must be run for every build and the build is only accepted if tests run successfully.</a:t>
            </a:r>
          </a:p>
          <a:p>
            <a:endParaRPr lang="en-GB" sz="2400" dirty="0">
              <a:solidFill>
                <a:schemeClr val="bg2"/>
              </a:solidFill>
            </a:endParaRPr>
          </a:p>
        </p:txBody>
      </p:sp>
    </p:spTree>
    <p:extLst>
      <p:ext uri="{BB962C8B-B14F-4D97-AF65-F5344CB8AC3E}">
        <p14:creationId xmlns:p14="http://schemas.microsoft.com/office/powerpoint/2010/main" val="220252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575132-96D4-431D-B2FA-C792BEB0109F}"/>
              </a:ext>
            </a:extLst>
          </p:cNvPr>
          <p:cNvSpPr>
            <a:spLocks noGrp="1"/>
          </p:cNvSpPr>
          <p:nvPr>
            <p:ph type="title"/>
          </p:nvPr>
        </p:nvSpPr>
        <p:spPr>
          <a:xfrm>
            <a:off x="838200" y="365126"/>
            <a:ext cx="10515600" cy="1145224"/>
          </a:xfrm>
        </p:spPr>
        <p:txBody>
          <a:bodyPr anchor="b">
            <a:normAutofit/>
          </a:bodyPr>
          <a:lstStyle/>
          <a:p>
            <a:r>
              <a:rPr lang="en-US"/>
              <a:t>The extreme programming release cycle</a:t>
            </a:r>
            <a:r>
              <a:rPr lang="en-GB"/>
              <a:t> </a:t>
            </a:r>
          </a:p>
        </p:txBody>
      </p:sp>
      <p:pic>
        <p:nvPicPr>
          <p:cNvPr id="6" name="Picture 5" descr="3.3-XP-ReleaseCycle.eps">
            <a:extLst>
              <a:ext uri="{FF2B5EF4-FFF2-40B4-BE49-F238E27FC236}">
                <a16:creationId xmlns="" xmlns:a16="http://schemas.microsoft.com/office/drawing/2014/main" id="{686BADF3-81C6-4168-B27C-35CD2ACD8EBD}"/>
              </a:ext>
            </a:extLst>
          </p:cNvPr>
          <p:cNvPicPr>
            <a:picLocks noChangeAspect="1"/>
          </p:cNvPicPr>
          <p:nvPr/>
        </p:nvPicPr>
        <p:blipFill>
          <a:blip r:embed="rId2"/>
          <a:stretch>
            <a:fillRect/>
          </a:stretch>
        </p:blipFill>
        <p:spPr>
          <a:xfrm>
            <a:off x="1090704" y="1825625"/>
            <a:ext cx="10010592" cy="4351338"/>
          </a:xfrm>
          <a:prstGeom prst="rect">
            <a:avLst/>
          </a:prstGeom>
          <a:noFill/>
        </p:spPr>
      </p:pic>
    </p:spTree>
    <p:extLst>
      <p:ext uri="{BB962C8B-B14F-4D97-AF65-F5344CB8AC3E}">
        <p14:creationId xmlns:p14="http://schemas.microsoft.com/office/powerpoint/2010/main" val="328096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6B95F0-45D1-4705-AE81-C8D78A9D7668}"/>
              </a:ext>
            </a:extLst>
          </p:cNvPr>
          <p:cNvSpPr>
            <a:spLocks noGrp="1"/>
          </p:cNvSpPr>
          <p:nvPr>
            <p:ph type="title"/>
          </p:nvPr>
        </p:nvSpPr>
        <p:spPr/>
        <p:txBody>
          <a:bodyPr/>
          <a:lstStyle/>
          <a:p>
            <a:r>
              <a:rPr lang="en-US" dirty="0">
                <a:solidFill>
                  <a:schemeClr val="bg2"/>
                </a:solidFill>
              </a:rPr>
              <a:t>Extreme programming practices</a:t>
            </a:r>
            <a:endParaRPr lang="en-GB" dirty="0">
              <a:solidFill>
                <a:schemeClr val="bg2"/>
              </a:solidFill>
            </a:endParaRPr>
          </a:p>
        </p:txBody>
      </p:sp>
      <p:graphicFrame>
        <p:nvGraphicFramePr>
          <p:cNvPr id="4" name="Content Placeholder 3">
            <a:extLst>
              <a:ext uri="{FF2B5EF4-FFF2-40B4-BE49-F238E27FC236}">
                <a16:creationId xmlns="" xmlns:a16="http://schemas.microsoft.com/office/drawing/2014/main" id="{28E5A4AC-9499-4689-B252-BFA39AD938D8}"/>
              </a:ext>
            </a:extLst>
          </p:cNvPr>
          <p:cNvGraphicFramePr>
            <a:graphicFrameLocks noGrp="1"/>
          </p:cNvGraphicFramePr>
          <p:nvPr>
            <p:ph idx="1"/>
            <p:extLst>
              <p:ext uri="{D42A27DB-BD31-4B8C-83A1-F6EECF244321}">
                <p14:modId xmlns:p14="http://schemas.microsoft.com/office/powerpoint/2010/main" val="10773039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413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6B95F0-45D1-4705-AE81-C8D78A9D7668}"/>
              </a:ext>
            </a:extLst>
          </p:cNvPr>
          <p:cNvSpPr>
            <a:spLocks noGrp="1"/>
          </p:cNvSpPr>
          <p:nvPr>
            <p:ph type="title"/>
          </p:nvPr>
        </p:nvSpPr>
        <p:spPr/>
        <p:txBody>
          <a:bodyPr/>
          <a:lstStyle/>
          <a:p>
            <a:r>
              <a:rPr lang="en-US" dirty="0">
                <a:solidFill>
                  <a:schemeClr val="bg2"/>
                </a:solidFill>
              </a:rPr>
              <a:t>Extreme programming practices</a:t>
            </a:r>
            <a:endParaRPr lang="en-GB" dirty="0">
              <a:solidFill>
                <a:schemeClr val="bg2"/>
              </a:solidFill>
            </a:endParaRPr>
          </a:p>
        </p:txBody>
      </p:sp>
      <p:graphicFrame>
        <p:nvGraphicFramePr>
          <p:cNvPr id="4" name="Content Placeholder 3">
            <a:extLst>
              <a:ext uri="{FF2B5EF4-FFF2-40B4-BE49-F238E27FC236}">
                <a16:creationId xmlns="" xmlns:a16="http://schemas.microsoft.com/office/drawing/2014/main" id="{28E5A4AC-9499-4689-B252-BFA39AD938D8}"/>
              </a:ext>
            </a:extLst>
          </p:cNvPr>
          <p:cNvGraphicFramePr>
            <a:graphicFrameLocks noGrp="1"/>
          </p:cNvGraphicFramePr>
          <p:nvPr>
            <p:ph idx="1"/>
            <p:extLst>
              <p:ext uri="{D42A27DB-BD31-4B8C-83A1-F6EECF244321}">
                <p14:modId xmlns:p14="http://schemas.microsoft.com/office/powerpoint/2010/main" val="237060978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17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6B95F0-45D1-4705-AE81-C8D78A9D7668}"/>
              </a:ext>
            </a:extLst>
          </p:cNvPr>
          <p:cNvSpPr>
            <a:spLocks noGrp="1"/>
          </p:cNvSpPr>
          <p:nvPr>
            <p:ph type="title"/>
          </p:nvPr>
        </p:nvSpPr>
        <p:spPr/>
        <p:txBody>
          <a:bodyPr/>
          <a:lstStyle/>
          <a:p>
            <a:r>
              <a:rPr lang="en-US" dirty="0">
                <a:solidFill>
                  <a:schemeClr val="bg2"/>
                </a:solidFill>
              </a:rPr>
              <a:t>Extreme programming practices</a:t>
            </a:r>
            <a:endParaRPr lang="en-GB" dirty="0">
              <a:solidFill>
                <a:schemeClr val="bg2"/>
              </a:solidFill>
            </a:endParaRPr>
          </a:p>
        </p:txBody>
      </p:sp>
      <p:graphicFrame>
        <p:nvGraphicFramePr>
          <p:cNvPr id="4" name="Content Placeholder 3">
            <a:extLst>
              <a:ext uri="{FF2B5EF4-FFF2-40B4-BE49-F238E27FC236}">
                <a16:creationId xmlns="" xmlns:a16="http://schemas.microsoft.com/office/drawing/2014/main" id="{28E5A4AC-9499-4689-B252-BFA39AD938D8}"/>
              </a:ext>
            </a:extLst>
          </p:cNvPr>
          <p:cNvGraphicFramePr>
            <a:graphicFrameLocks noGrp="1"/>
          </p:cNvGraphicFramePr>
          <p:nvPr>
            <p:ph idx="1"/>
            <p:extLst>
              <p:ext uri="{D42A27DB-BD31-4B8C-83A1-F6EECF244321}">
                <p14:modId xmlns:p14="http://schemas.microsoft.com/office/powerpoint/2010/main" val="167697594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771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1DF239-C781-41B1-BDAB-FF77E9879F81}"/>
              </a:ext>
            </a:extLst>
          </p:cNvPr>
          <p:cNvSpPr>
            <a:spLocks noGrp="1"/>
          </p:cNvSpPr>
          <p:nvPr>
            <p:ph type="title"/>
          </p:nvPr>
        </p:nvSpPr>
        <p:spPr/>
        <p:txBody>
          <a:bodyPr/>
          <a:lstStyle/>
          <a:p>
            <a:r>
              <a:rPr lang="en-US" dirty="0">
                <a:solidFill>
                  <a:schemeClr val="bg2"/>
                </a:solidFill>
              </a:rPr>
              <a:t>Influential XP practices</a:t>
            </a:r>
            <a:endParaRPr lang="en-GB" dirty="0">
              <a:solidFill>
                <a:schemeClr val="bg2"/>
              </a:solidFill>
            </a:endParaRPr>
          </a:p>
        </p:txBody>
      </p:sp>
      <p:sp>
        <p:nvSpPr>
          <p:cNvPr id="3" name="Content Placeholder 2">
            <a:extLst>
              <a:ext uri="{FF2B5EF4-FFF2-40B4-BE49-F238E27FC236}">
                <a16:creationId xmlns="" xmlns:a16="http://schemas.microsoft.com/office/drawing/2014/main" id="{05FE6123-9412-4ED4-AC2E-ACCC9DAF17B4}"/>
              </a:ext>
            </a:extLst>
          </p:cNvPr>
          <p:cNvSpPr>
            <a:spLocks noGrp="1"/>
          </p:cNvSpPr>
          <p:nvPr>
            <p:ph idx="1"/>
          </p:nvPr>
        </p:nvSpPr>
        <p:spPr/>
        <p:txBody>
          <a:bodyPr>
            <a:normAutofit/>
          </a:bodyPr>
          <a:lstStyle/>
          <a:p>
            <a:r>
              <a:rPr lang="en-US" sz="2800" dirty="0">
                <a:solidFill>
                  <a:schemeClr val="bg2"/>
                </a:solidFill>
              </a:rPr>
              <a:t>Key practices</a:t>
            </a:r>
          </a:p>
          <a:p>
            <a:pPr lvl="1"/>
            <a:r>
              <a:rPr lang="en-US" sz="2400" dirty="0">
                <a:solidFill>
                  <a:schemeClr val="bg2"/>
                </a:solidFill>
              </a:rPr>
              <a:t>User stories for specification</a:t>
            </a:r>
          </a:p>
          <a:p>
            <a:pPr lvl="1"/>
            <a:r>
              <a:rPr lang="en-US" sz="2400" dirty="0">
                <a:solidFill>
                  <a:schemeClr val="bg2"/>
                </a:solidFill>
              </a:rPr>
              <a:t>Refactoring</a:t>
            </a:r>
          </a:p>
          <a:p>
            <a:pPr lvl="1"/>
            <a:r>
              <a:rPr lang="en-US" sz="2400" dirty="0">
                <a:solidFill>
                  <a:schemeClr val="bg2"/>
                </a:solidFill>
              </a:rPr>
              <a:t>Test-first development</a:t>
            </a:r>
          </a:p>
          <a:p>
            <a:pPr lvl="1"/>
            <a:r>
              <a:rPr lang="en-US" sz="2400" dirty="0">
                <a:solidFill>
                  <a:schemeClr val="bg2"/>
                </a:solidFill>
              </a:rPr>
              <a:t>Pair programming</a:t>
            </a:r>
          </a:p>
          <a:p>
            <a:endParaRPr lang="en-GB" sz="2800" dirty="0">
              <a:solidFill>
                <a:schemeClr val="bg2"/>
              </a:solidFill>
            </a:endParaRPr>
          </a:p>
        </p:txBody>
      </p:sp>
    </p:spTree>
    <p:extLst>
      <p:ext uri="{BB962C8B-B14F-4D97-AF65-F5344CB8AC3E}">
        <p14:creationId xmlns:p14="http://schemas.microsoft.com/office/powerpoint/2010/main" val="73395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A791FF-C793-4628-925D-E6B0C655AE8C}"/>
              </a:ext>
            </a:extLst>
          </p:cNvPr>
          <p:cNvSpPr>
            <a:spLocks noGrp="1"/>
          </p:cNvSpPr>
          <p:nvPr>
            <p:ph type="title"/>
          </p:nvPr>
        </p:nvSpPr>
        <p:spPr/>
        <p:txBody>
          <a:bodyPr>
            <a:normAutofit/>
          </a:bodyPr>
          <a:lstStyle/>
          <a:p>
            <a:r>
              <a:rPr lang="en-GB" sz="4400" dirty="0">
                <a:solidFill>
                  <a:schemeClr val="tx2">
                    <a:lumMod val="90000"/>
                  </a:schemeClr>
                </a:solidFill>
              </a:rPr>
              <a:t>User-Story</a:t>
            </a:r>
          </a:p>
        </p:txBody>
      </p:sp>
      <p:pic>
        <p:nvPicPr>
          <p:cNvPr id="5" name="Picture 4">
            <a:extLst>
              <a:ext uri="{FF2B5EF4-FFF2-40B4-BE49-F238E27FC236}">
                <a16:creationId xmlns="" xmlns:a16="http://schemas.microsoft.com/office/drawing/2014/main" id="{5E04FDEE-8200-4CC1-9B69-96F011BA1DE4}"/>
              </a:ext>
            </a:extLst>
          </p:cNvPr>
          <p:cNvPicPr>
            <a:picLocks noChangeAspect="1"/>
          </p:cNvPicPr>
          <p:nvPr/>
        </p:nvPicPr>
        <p:blipFill>
          <a:blip r:embed="rId2"/>
          <a:stretch>
            <a:fillRect/>
          </a:stretch>
        </p:blipFill>
        <p:spPr>
          <a:xfrm>
            <a:off x="1075403" y="1828800"/>
            <a:ext cx="10248900" cy="4314825"/>
          </a:xfrm>
          <a:prstGeom prst="rect">
            <a:avLst/>
          </a:prstGeom>
        </p:spPr>
      </p:pic>
    </p:spTree>
    <p:extLst>
      <p:ext uri="{BB962C8B-B14F-4D97-AF65-F5344CB8AC3E}">
        <p14:creationId xmlns:p14="http://schemas.microsoft.com/office/powerpoint/2010/main" val="392928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Content</a:t>
            </a:r>
          </a:p>
        </p:txBody>
      </p:sp>
      <p:sp>
        <p:nvSpPr>
          <p:cNvPr id="3" name="Content Placeholder 2"/>
          <p:cNvSpPr>
            <a:spLocks noGrp="1"/>
          </p:cNvSpPr>
          <p:nvPr>
            <p:ph idx="1"/>
          </p:nvPr>
        </p:nvSpPr>
        <p:spPr>
          <a:xfrm>
            <a:off x="838200" y="1510350"/>
            <a:ext cx="10515600" cy="4666613"/>
          </a:xfrm>
        </p:spPr>
        <p:txBody>
          <a:bodyPr>
            <a:normAutofit/>
          </a:bodyPr>
          <a:lstStyle/>
          <a:p>
            <a:r>
              <a:rPr lang="en-US" sz="3200" dirty="0">
                <a:solidFill>
                  <a:schemeClr val="bg2"/>
                </a:solidFill>
              </a:rPr>
              <a:t>Agile methods</a:t>
            </a:r>
          </a:p>
          <a:p>
            <a:r>
              <a:rPr lang="en-US" sz="3200" dirty="0">
                <a:solidFill>
                  <a:schemeClr val="bg2"/>
                </a:solidFill>
              </a:rPr>
              <a:t>Agile development techniques</a:t>
            </a:r>
          </a:p>
          <a:p>
            <a:r>
              <a:rPr lang="en-US" sz="3200" dirty="0">
                <a:solidFill>
                  <a:schemeClr val="bg2"/>
                </a:solidFill>
              </a:rPr>
              <a:t>Agile project management</a:t>
            </a:r>
          </a:p>
          <a:p>
            <a:r>
              <a:rPr lang="en-US" sz="3200" dirty="0">
                <a:solidFill>
                  <a:schemeClr val="bg2"/>
                </a:solidFill>
              </a:rPr>
              <a:t>Scaling agile methods</a:t>
            </a:r>
          </a:p>
        </p:txBody>
      </p:sp>
      <p:sp>
        <p:nvSpPr>
          <p:cNvPr id="4" name="Rectangle 3">
            <a:extLst>
              <a:ext uri="{FF2B5EF4-FFF2-40B4-BE49-F238E27FC236}">
                <a16:creationId xmlns="" xmlns:a16="http://schemas.microsoft.com/office/drawing/2014/main" id="{CED6C75B-05EF-4437-B494-6F9A0EAEBB4D}"/>
              </a:ext>
            </a:extLst>
          </p:cNvPr>
          <p:cNvSpPr/>
          <p:nvPr/>
        </p:nvSpPr>
        <p:spPr>
          <a:xfrm>
            <a:off x="990600" y="4701319"/>
            <a:ext cx="10972800" cy="923330"/>
          </a:xfrm>
          <a:prstGeom prst="rect">
            <a:avLst/>
          </a:prstGeom>
        </p:spPr>
        <p:txBody>
          <a:bodyPr wrap="square">
            <a:spAutoFit/>
          </a:bodyPr>
          <a:lstStyle/>
          <a:p>
            <a:r>
              <a:rPr lang="en-GB" dirty="0">
                <a:solidFill>
                  <a:schemeClr val="bg2"/>
                </a:solidFill>
                <a:hlinkClick r:id="rId2"/>
              </a:rPr>
              <a:t>https://www.knowledgehut.com/blog/agile/agile-project-management-vs-traditional-project-management</a:t>
            </a:r>
            <a:endParaRPr lang="en-GB" dirty="0">
              <a:solidFill>
                <a:schemeClr val="bg2"/>
              </a:solidFill>
            </a:endParaRPr>
          </a:p>
          <a:p>
            <a:r>
              <a:rPr lang="en-GB" dirty="0">
                <a:solidFill>
                  <a:schemeClr val="bg2"/>
                </a:solidFill>
              </a:rPr>
              <a:t>https://www.youtube.com/watch?v=5RocT_OdQcA</a:t>
            </a:r>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C68468-A485-4234-96B7-5CDCB79A2344}"/>
              </a:ext>
            </a:extLst>
          </p:cNvPr>
          <p:cNvSpPr>
            <a:spLocks noGrp="1"/>
          </p:cNvSpPr>
          <p:nvPr>
            <p:ph type="title"/>
          </p:nvPr>
        </p:nvSpPr>
        <p:spPr/>
        <p:txBody>
          <a:bodyPr/>
          <a:lstStyle/>
          <a:p>
            <a:r>
              <a:rPr lang="en-US" dirty="0"/>
              <a:t>User-Story</a:t>
            </a:r>
            <a:endParaRPr lang="en-GB" dirty="0"/>
          </a:p>
        </p:txBody>
      </p:sp>
      <p:pic>
        <p:nvPicPr>
          <p:cNvPr id="4" name="Picture 3">
            <a:extLst>
              <a:ext uri="{FF2B5EF4-FFF2-40B4-BE49-F238E27FC236}">
                <a16:creationId xmlns="" xmlns:a16="http://schemas.microsoft.com/office/drawing/2014/main" id="{C9E602CA-ED90-4C45-96F4-945CBA3441A3}"/>
              </a:ext>
            </a:extLst>
          </p:cNvPr>
          <p:cNvPicPr>
            <a:picLocks noChangeAspect="1"/>
          </p:cNvPicPr>
          <p:nvPr/>
        </p:nvPicPr>
        <p:blipFill>
          <a:blip r:embed="rId2"/>
          <a:stretch>
            <a:fillRect/>
          </a:stretch>
        </p:blipFill>
        <p:spPr>
          <a:xfrm>
            <a:off x="1295400" y="2057400"/>
            <a:ext cx="9867900" cy="3419475"/>
          </a:xfrm>
          <a:prstGeom prst="rect">
            <a:avLst/>
          </a:prstGeom>
        </p:spPr>
      </p:pic>
    </p:spTree>
    <p:extLst>
      <p:ext uri="{BB962C8B-B14F-4D97-AF65-F5344CB8AC3E}">
        <p14:creationId xmlns:p14="http://schemas.microsoft.com/office/powerpoint/2010/main" val="350970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6B0CDD-8576-4DAC-9E66-15C86FBA4074}"/>
              </a:ext>
            </a:extLst>
          </p:cNvPr>
          <p:cNvSpPr>
            <a:spLocks noGrp="1"/>
          </p:cNvSpPr>
          <p:nvPr>
            <p:ph type="title"/>
          </p:nvPr>
        </p:nvSpPr>
        <p:spPr/>
        <p:txBody>
          <a:bodyPr/>
          <a:lstStyle/>
          <a:p>
            <a:r>
              <a:rPr lang="en-US" dirty="0"/>
              <a:t>User-Story</a:t>
            </a:r>
            <a:endParaRPr lang="en-GB" dirty="0"/>
          </a:p>
        </p:txBody>
      </p:sp>
      <p:pic>
        <p:nvPicPr>
          <p:cNvPr id="4" name="Picture 3">
            <a:extLst>
              <a:ext uri="{FF2B5EF4-FFF2-40B4-BE49-F238E27FC236}">
                <a16:creationId xmlns="" xmlns:a16="http://schemas.microsoft.com/office/drawing/2014/main" id="{3A3D30DC-6360-424E-B0B9-BE6C8499B13E}"/>
              </a:ext>
            </a:extLst>
          </p:cNvPr>
          <p:cNvPicPr>
            <a:picLocks noChangeAspect="1"/>
          </p:cNvPicPr>
          <p:nvPr/>
        </p:nvPicPr>
        <p:blipFill>
          <a:blip r:embed="rId2"/>
          <a:stretch>
            <a:fillRect/>
          </a:stretch>
        </p:blipFill>
        <p:spPr>
          <a:xfrm>
            <a:off x="838200" y="2438400"/>
            <a:ext cx="10658475" cy="3810000"/>
          </a:xfrm>
          <a:prstGeom prst="rect">
            <a:avLst/>
          </a:prstGeom>
        </p:spPr>
      </p:pic>
    </p:spTree>
    <p:extLst>
      <p:ext uri="{BB962C8B-B14F-4D97-AF65-F5344CB8AC3E}">
        <p14:creationId xmlns:p14="http://schemas.microsoft.com/office/powerpoint/2010/main" val="52800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46E219-8DD2-4D97-9F88-83CF36DE479F}"/>
              </a:ext>
            </a:extLst>
          </p:cNvPr>
          <p:cNvSpPr>
            <a:spLocks noGrp="1"/>
          </p:cNvSpPr>
          <p:nvPr>
            <p:ph type="title"/>
          </p:nvPr>
        </p:nvSpPr>
        <p:spPr/>
        <p:txBody>
          <a:bodyPr/>
          <a:lstStyle/>
          <a:p>
            <a:r>
              <a:rPr lang="en-US" dirty="0"/>
              <a:t>User-Story</a:t>
            </a:r>
            <a:endParaRPr lang="en-GB" dirty="0"/>
          </a:p>
        </p:txBody>
      </p:sp>
      <p:pic>
        <p:nvPicPr>
          <p:cNvPr id="4" name="Picture 3">
            <a:extLst>
              <a:ext uri="{FF2B5EF4-FFF2-40B4-BE49-F238E27FC236}">
                <a16:creationId xmlns="" xmlns:a16="http://schemas.microsoft.com/office/drawing/2014/main" id="{7D6A7C99-A9D6-4F97-B8D7-BCD882613FB3}"/>
              </a:ext>
            </a:extLst>
          </p:cNvPr>
          <p:cNvPicPr>
            <a:picLocks noChangeAspect="1"/>
          </p:cNvPicPr>
          <p:nvPr/>
        </p:nvPicPr>
        <p:blipFill>
          <a:blip r:embed="rId2"/>
          <a:stretch>
            <a:fillRect/>
          </a:stretch>
        </p:blipFill>
        <p:spPr>
          <a:xfrm>
            <a:off x="2667000" y="1771035"/>
            <a:ext cx="7581900" cy="4824845"/>
          </a:xfrm>
          <a:prstGeom prst="rect">
            <a:avLst/>
          </a:prstGeom>
        </p:spPr>
      </p:pic>
    </p:spTree>
    <p:extLst>
      <p:ext uri="{BB962C8B-B14F-4D97-AF65-F5344CB8AC3E}">
        <p14:creationId xmlns:p14="http://schemas.microsoft.com/office/powerpoint/2010/main" val="398896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User-Story</a:t>
            </a:r>
            <a:endParaRPr lang="en-US" dirty="0"/>
          </a:p>
        </p:txBody>
      </p:sp>
      <p:pic>
        <p:nvPicPr>
          <p:cNvPr id="4" name="Picture 3"/>
          <p:cNvPicPr>
            <a:picLocks noChangeAspect="1"/>
          </p:cNvPicPr>
          <p:nvPr/>
        </p:nvPicPr>
        <p:blipFill>
          <a:blip r:embed="rId2"/>
          <a:stretch>
            <a:fillRect/>
          </a:stretch>
        </p:blipFill>
        <p:spPr>
          <a:xfrm>
            <a:off x="1219200" y="1752600"/>
            <a:ext cx="9534525" cy="4180660"/>
          </a:xfrm>
          <a:prstGeom prst="rect">
            <a:avLst/>
          </a:prstGeom>
        </p:spPr>
      </p:pic>
    </p:spTree>
    <p:extLst>
      <p:ext uri="{BB962C8B-B14F-4D97-AF65-F5344CB8AC3E}">
        <p14:creationId xmlns:p14="http://schemas.microsoft.com/office/powerpoint/2010/main" val="390362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10515600" cy="1145224"/>
          </a:xfrm>
        </p:spPr>
        <p:txBody>
          <a:bodyPr/>
          <a:lstStyle/>
          <a:p>
            <a:pPr algn="ctr"/>
            <a:r>
              <a:rPr lang="en-US" dirty="0"/>
              <a:t>Class </a:t>
            </a:r>
            <a:r>
              <a:rPr lang="en-US" dirty="0" smtClean="0"/>
              <a:t>08</a:t>
            </a:r>
            <a:r>
              <a:rPr lang="en-US" dirty="0"/>
              <a:t/>
            </a:r>
            <a:br>
              <a:rPr lang="en-US" dirty="0"/>
            </a:br>
            <a:r>
              <a:rPr lang="en-US" dirty="0" smtClean="0"/>
              <a:t>24-feb-2021</a:t>
            </a:r>
            <a:endParaRPr lang="en-US" dirty="0"/>
          </a:p>
        </p:txBody>
      </p:sp>
    </p:spTree>
    <p:extLst>
      <p:ext uri="{BB962C8B-B14F-4D97-AF65-F5344CB8AC3E}">
        <p14:creationId xmlns:p14="http://schemas.microsoft.com/office/powerpoint/2010/main" val="393731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solidFill>
                  <a:schemeClr val="bg2"/>
                </a:solidFill>
              </a:rPr>
              <a:t>A ‘prescribing medication’ story</a:t>
            </a:r>
            <a:r>
              <a:rPr lang="en-GB" dirty="0">
                <a:solidFill>
                  <a:schemeClr val="bg2"/>
                </a:solidFill>
              </a:rPr>
              <a:t> </a:t>
            </a:r>
            <a:endParaRPr lang="en-US" dirty="0">
              <a:solidFill>
                <a:schemeClr val="bg2"/>
              </a:solidFill>
            </a:endParaRPr>
          </a:p>
        </p:txBody>
      </p:sp>
      <p:pic>
        <p:nvPicPr>
          <p:cNvPr id="4" name="Picture 3" descr="3.5 StoryCard.eps"/>
          <p:cNvPicPr>
            <a:picLocks noChangeAspect="1"/>
          </p:cNvPicPr>
          <p:nvPr/>
        </p:nvPicPr>
        <p:blipFill>
          <a:blip r:embed="rId2"/>
          <a:stretch>
            <a:fillRect/>
          </a:stretch>
        </p:blipFill>
        <p:spPr>
          <a:xfrm>
            <a:off x="2964914" y="1566748"/>
            <a:ext cx="5968294" cy="47896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solidFill>
                  <a:schemeClr val="bg2"/>
                </a:solidFill>
              </a:rPr>
              <a:t>Examples of task cards for prescribing medication </a:t>
            </a:r>
          </a:p>
        </p:txBody>
      </p:sp>
      <p:pic>
        <p:nvPicPr>
          <p:cNvPr id="4" name="Picture 3" descr="3.6 TaskCards.eps"/>
          <p:cNvPicPr>
            <a:picLocks noChangeAspect="1"/>
          </p:cNvPicPr>
          <p:nvPr/>
        </p:nvPicPr>
        <p:blipFill>
          <a:blip r:embed="rId2"/>
          <a:stretch>
            <a:fillRect/>
          </a:stretch>
        </p:blipFill>
        <p:spPr>
          <a:xfrm>
            <a:off x="2857382" y="1760871"/>
            <a:ext cx="6417050" cy="45186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266721-907F-44CA-96DB-23A3214B7209}"/>
              </a:ext>
            </a:extLst>
          </p:cNvPr>
          <p:cNvSpPr>
            <a:spLocks noGrp="1"/>
          </p:cNvSpPr>
          <p:nvPr>
            <p:ph type="title"/>
          </p:nvPr>
        </p:nvSpPr>
        <p:spPr/>
        <p:txBody>
          <a:bodyPr/>
          <a:lstStyle/>
          <a:p>
            <a:r>
              <a:rPr lang="en-GB" dirty="0">
                <a:solidFill>
                  <a:schemeClr val="bg2"/>
                </a:solidFill>
              </a:rPr>
              <a:t>Refactoring</a:t>
            </a:r>
          </a:p>
        </p:txBody>
      </p:sp>
      <p:sp>
        <p:nvSpPr>
          <p:cNvPr id="3" name="Content Placeholder 2">
            <a:extLst>
              <a:ext uri="{FF2B5EF4-FFF2-40B4-BE49-F238E27FC236}">
                <a16:creationId xmlns="" xmlns:a16="http://schemas.microsoft.com/office/drawing/2014/main" id="{EAB77750-ABED-4564-B86A-A231BCD14556}"/>
              </a:ext>
            </a:extLst>
          </p:cNvPr>
          <p:cNvSpPr>
            <a:spLocks noGrp="1"/>
          </p:cNvSpPr>
          <p:nvPr>
            <p:ph idx="1"/>
          </p:nvPr>
        </p:nvSpPr>
        <p:spPr/>
        <p:txBody>
          <a:bodyPr/>
          <a:lstStyle/>
          <a:p>
            <a:r>
              <a:rPr lang="en-US" dirty="0">
                <a:solidFill>
                  <a:schemeClr val="bg2"/>
                </a:solidFill>
              </a:rPr>
              <a:t>A fundamental precept of traditional software engineering is that you should design for change.</a:t>
            </a:r>
          </a:p>
          <a:p>
            <a:r>
              <a:rPr lang="en-US" dirty="0">
                <a:solidFill>
                  <a:schemeClr val="bg2"/>
                </a:solidFill>
              </a:rPr>
              <a:t>Extreme programming, however, has discarded this principle on the basis that designing for change is often wasted effort.</a:t>
            </a:r>
          </a:p>
          <a:p>
            <a:r>
              <a:rPr lang="en-US" dirty="0">
                <a:solidFill>
                  <a:schemeClr val="bg2"/>
                </a:solidFill>
              </a:rPr>
              <a:t>changes will always have to be made to the code being developed. To make these changes easier, the developers of XP suggested that the code being developed should be constantly refactored.</a:t>
            </a:r>
            <a:endParaRPr lang="en-GB" dirty="0">
              <a:solidFill>
                <a:schemeClr val="bg2"/>
              </a:solidFill>
            </a:endParaRPr>
          </a:p>
        </p:txBody>
      </p:sp>
    </p:spTree>
    <p:extLst>
      <p:ext uri="{BB962C8B-B14F-4D97-AF65-F5344CB8AC3E}">
        <p14:creationId xmlns:p14="http://schemas.microsoft.com/office/powerpoint/2010/main" val="29617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23738D-5297-4A83-B5F3-7593353A274A}"/>
              </a:ext>
            </a:extLst>
          </p:cNvPr>
          <p:cNvSpPr>
            <a:spLocks noGrp="1"/>
          </p:cNvSpPr>
          <p:nvPr>
            <p:ph type="title"/>
          </p:nvPr>
        </p:nvSpPr>
        <p:spPr/>
        <p:txBody>
          <a:bodyPr/>
          <a:lstStyle/>
          <a:p>
            <a:r>
              <a:rPr lang="en-GB" dirty="0">
                <a:solidFill>
                  <a:schemeClr val="bg2"/>
                </a:solidFill>
              </a:rPr>
              <a:t>Refactoring</a:t>
            </a:r>
          </a:p>
        </p:txBody>
      </p:sp>
      <p:sp>
        <p:nvSpPr>
          <p:cNvPr id="3" name="Content Placeholder 2">
            <a:extLst>
              <a:ext uri="{FF2B5EF4-FFF2-40B4-BE49-F238E27FC236}">
                <a16:creationId xmlns="" xmlns:a16="http://schemas.microsoft.com/office/drawing/2014/main" id="{10E2788E-2678-4B31-B753-6AB55F2B9FC6}"/>
              </a:ext>
            </a:extLst>
          </p:cNvPr>
          <p:cNvSpPr>
            <a:spLocks noGrp="1"/>
          </p:cNvSpPr>
          <p:nvPr>
            <p:ph idx="1"/>
          </p:nvPr>
        </p:nvSpPr>
        <p:spPr>
          <a:xfrm>
            <a:off x="838200" y="1825625"/>
            <a:ext cx="10515600" cy="1450975"/>
          </a:xfrm>
        </p:spPr>
        <p:txBody>
          <a:bodyPr/>
          <a:lstStyle/>
          <a:p>
            <a:r>
              <a:rPr lang="en-US" dirty="0">
                <a:solidFill>
                  <a:schemeClr val="bg2"/>
                </a:solidFill>
              </a:rPr>
              <a:t>Refactoring improves the software structure and readability and so avoids the structural deterioration that naturally occurs when software is changed.</a:t>
            </a:r>
            <a:endParaRPr lang="en-GB" dirty="0">
              <a:solidFill>
                <a:schemeClr val="bg2"/>
              </a:solidFill>
            </a:endParaRPr>
          </a:p>
        </p:txBody>
      </p:sp>
      <p:sp>
        <p:nvSpPr>
          <p:cNvPr id="5" name="Rectangle 4">
            <a:extLst>
              <a:ext uri="{FF2B5EF4-FFF2-40B4-BE49-F238E27FC236}">
                <a16:creationId xmlns="" xmlns:a16="http://schemas.microsoft.com/office/drawing/2014/main" id="{4E30BC92-7798-48D4-9B30-BE4A2A89626A}"/>
              </a:ext>
            </a:extLst>
          </p:cNvPr>
          <p:cNvSpPr/>
          <p:nvPr/>
        </p:nvSpPr>
        <p:spPr>
          <a:xfrm>
            <a:off x="3048000" y="3124200"/>
            <a:ext cx="6096000" cy="2862322"/>
          </a:xfrm>
          <a:prstGeom prst="rect">
            <a:avLst/>
          </a:prstGeom>
        </p:spPr>
        <p:txBody>
          <a:bodyPr>
            <a:spAutoFit/>
          </a:bodyPr>
          <a:lstStyle/>
          <a:p>
            <a:pPr marL="285750" indent="-285750">
              <a:buFont typeface="Arial" panose="020B0604020202020204" pitchFamily="34" charset="0"/>
              <a:buChar char="•"/>
            </a:pPr>
            <a:r>
              <a:rPr lang="en-US" dirty="0">
                <a:solidFill>
                  <a:schemeClr val="bg2"/>
                </a:solidFill>
              </a:rPr>
              <a:t>class </a:t>
            </a:r>
            <a:r>
              <a:rPr lang="en-US" dirty="0" err="1">
                <a:solidFill>
                  <a:schemeClr val="bg2"/>
                </a:solidFill>
              </a:rPr>
              <a:t>PizzaDelivery</a:t>
            </a:r>
            <a:r>
              <a:rPr lang="en-US" dirty="0">
                <a:solidFill>
                  <a:schemeClr val="bg2"/>
                </a:solidFill>
              </a:rPr>
              <a:t>:</a:t>
            </a:r>
          </a:p>
          <a:p>
            <a:pPr marL="285750" indent="-285750">
              <a:buFont typeface="Arial" panose="020B0604020202020204" pitchFamily="34" charset="0"/>
              <a:buChar char="•"/>
            </a:pPr>
            <a:r>
              <a:rPr lang="en-US" dirty="0">
                <a:solidFill>
                  <a:schemeClr val="bg2"/>
                </a:solidFill>
              </a:rPr>
              <a:t>    def </a:t>
            </a:r>
            <a:r>
              <a:rPr lang="en-US" dirty="0" err="1">
                <a:solidFill>
                  <a:schemeClr val="bg2"/>
                </a:solidFill>
              </a:rPr>
              <a:t>getgrades</a:t>
            </a:r>
            <a:r>
              <a:rPr lang="en-US" dirty="0">
                <a:solidFill>
                  <a:schemeClr val="bg2"/>
                </a:solidFill>
              </a:rPr>
              <a:t>(self):</a:t>
            </a:r>
          </a:p>
          <a:p>
            <a:pPr marL="285750" indent="-285750">
              <a:buFont typeface="Arial" panose="020B0604020202020204" pitchFamily="34" charset="0"/>
              <a:buChar char="•"/>
            </a:pPr>
            <a:r>
              <a:rPr lang="en-US" dirty="0">
                <a:solidFill>
                  <a:schemeClr val="bg2"/>
                </a:solidFill>
              </a:rPr>
              <a:t>        return 'A' if </a:t>
            </a:r>
            <a:r>
              <a:rPr lang="en-US" dirty="0" err="1">
                <a:solidFill>
                  <a:schemeClr val="bg2"/>
                </a:solidFill>
              </a:rPr>
              <a:t>self.moretheneight</a:t>
            </a:r>
            <a:r>
              <a:rPr lang="en-US" dirty="0">
                <a:solidFill>
                  <a:schemeClr val="bg2"/>
                </a:solidFill>
              </a:rPr>
              <a:t>() else B</a:t>
            </a:r>
          </a:p>
          <a:p>
            <a:pPr marL="285750" indent="-285750">
              <a:buFont typeface="Arial" panose="020B0604020202020204" pitchFamily="34" charset="0"/>
              <a:buChar char="•"/>
            </a:pPr>
            <a:r>
              <a:rPr lang="en-US" dirty="0">
                <a:solidFill>
                  <a:schemeClr val="bg2"/>
                </a:solidFill>
              </a:rPr>
              <a:t>    def </a:t>
            </a:r>
            <a:r>
              <a:rPr lang="en-US" dirty="0" err="1">
                <a:solidFill>
                  <a:schemeClr val="bg2"/>
                </a:solidFill>
              </a:rPr>
              <a:t>ismorethaneight</a:t>
            </a:r>
            <a:r>
              <a:rPr lang="en-US" dirty="0">
                <a:solidFill>
                  <a:schemeClr val="bg2"/>
                </a:solidFill>
              </a:rPr>
              <a:t>(self):</a:t>
            </a:r>
          </a:p>
          <a:p>
            <a:pPr marL="285750" indent="-285750">
              <a:buFont typeface="Arial" panose="020B0604020202020204" pitchFamily="34" charset="0"/>
              <a:buChar char="•"/>
            </a:pPr>
            <a:r>
              <a:rPr lang="en-US" dirty="0">
                <a:solidFill>
                  <a:schemeClr val="bg2"/>
                </a:solidFill>
              </a:rPr>
              <a:t>        return </a:t>
            </a:r>
            <a:r>
              <a:rPr lang="en-US" dirty="0" err="1">
                <a:solidFill>
                  <a:schemeClr val="bg2"/>
                </a:solidFill>
              </a:rPr>
              <a:t>self.number</a:t>
            </a:r>
            <a:r>
              <a:rPr lang="en-US" dirty="0">
                <a:solidFill>
                  <a:schemeClr val="bg2"/>
                </a:solidFill>
              </a:rPr>
              <a:t> &gt; 8 </a:t>
            </a:r>
          </a:p>
          <a:p>
            <a:pPr marL="285750" indent="-285750">
              <a:buFont typeface="Arial" panose="020B0604020202020204" pitchFamily="34" charset="0"/>
              <a:buChar char="•"/>
            </a:pPr>
            <a:r>
              <a:rPr lang="en-US" dirty="0">
                <a:solidFill>
                  <a:schemeClr val="bg2"/>
                </a:solidFill>
              </a:rPr>
              <a:t>This could be refactored as:</a:t>
            </a:r>
          </a:p>
          <a:p>
            <a:pPr marL="285750" indent="-285750">
              <a:buFont typeface="Arial" panose="020B0604020202020204" pitchFamily="34" charset="0"/>
              <a:buChar char="•"/>
            </a:pPr>
            <a:endParaRPr lang="en-US" dirty="0">
              <a:solidFill>
                <a:schemeClr val="bg2"/>
              </a:solidFill>
            </a:endParaRPr>
          </a:p>
          <a:p>
            <a:pPr marL="285750" indent="-285750">
              <a:buFont typeface="Arial" panose="020B0604020202020204" pitchFamily="34" charset="0"/>
              <a:buChar char="•"/>
            </a:pPr>
            <a:r>
              <a:rPr lang="en-US" dirty="0">
                <a:solidFill>
                  <a:schemeClr val="bg2"/>
                </a:solidFill>
              </a:rPr>
              <a:t>class </a:t>
            </a:r>
            <a:r>
              <a:rPr lang="en-US" dirty="0" err="1">
                <a:solidFill>
                  <a:schemeClr val="bg2"/>
                </a:solidFill>
              </a:rPr>
              <a:t>PizzaDelivery</a:t>
            </a:r>
            <a:r>
              <a:rPr lang="en-US" dirty="0">
                <a:solidFill>
                  <a:schemeClr val="bg2"/>
                </a:solidFill>
              </a:rPr>
              <a:t>:</a:t>
            </a:r>
          </a:p>
          <a:p>
            <a:pPr marL="285750" indent="-285750">
              <a:buFont typeface="Arial" panose="020B0604020202020204" pitchFamily="34" charset="0"/>
              <a:buChar char="•"/>
            </a:pPr>
            <a:r>
              <a:rPr lang="en-US" dirty="0">
                <a:solidFill>
                  <a:schemeClr val="bg2"/>
                </a:solidFill>
              </a:rPr>
              <a:t>    def </a:t>
            </a:r>
            <a:r>
              <a:rPr lang="en-US" dirty="0" err="1">
                <a:solidFill>
                  <a:schemeClr val="bg2"/>
                </a:solidFill>
              </a:rPr>
              <a:t>getgrades</a:t>
            </a:r>
            <a:r>
              <a:rPr lang="en-US" dirty="0">
                <a:solidFill>
                  <a:schemeClr val="bg2"/>
                </a:solidFill>
              </a:rPr>
              <a:t>(self):</a:t>
            </a:r>
          </a:p>
          <a:p>
            <a:pPr marL="285750" indent="-285750">
              <a:buFont typeface="Arial" panose="020B0604020202020204" pitchFamily="34" charset="0"/>
              <a:buChar char="•"/>
            </a:pPr>
            <a:r>
              <a:rPr lang="en-US" dirty="0">
                <a:solidFill>
                  <a:schemeClr val="bg2"/>
                </a:solidFill>
              </a:rPr>
              <a:t>        return </a:t>
            </a:r>
            <a:r>
              <a:rPr lang="en-US" dirty="0" err="1">
                <a:solidFill>
                  <a:schemeClr val="bg2"/>
                </a:solidFill>
              </a:rPr>
              <a:t>self.number</a:t>
            </a:r>
            <a:r>
              <a:rPr lang="en-US" dirty="0">
                <a:solidFill>
                  <a:schemeClr val="bg2"/>
                </a:solidFill>
              </a:rPr>
              <a:t> &gt; 8 ? A : B </a:t>
            </a:r>
            <a:endParaRPr lang="en-GB" dirty="0">
              <a:solidFill>
                <a:schemeClr val="bg2"/>
              </a:solidFill>
            </a:endParaRPr>
          </a:p>
        </p:txBody>
      </p:sp>
    </p:spTree>
    <p:extLst>
      <p:ext uri="{BB962C8B-B14F-4D97-AF65-F5344CB8AC3E}">
        <p14:creationId xmlns:p14="http://schemas.microsoft.com/office/powerpoint/2010/main" val="236733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D7D0B6-4770-4D7A-A4D0-542071E256F2}"/>
              </a:ext>
            </a:extLst>
          </p:cNvPr>
          <p:cNvSpPr>
            <a:spLocks noGrp="1"/>
          </p:cNvSpPr>
          <p:nvPr>
            <p:ph type="title"/>
          </p:nvPr>
        </p:nvSpPr>
        <p:spPr/>
        <p:txBody>
          <a:bodyPr/>
          <a:lstStyle/>
          <a:p>
            <a:r>
              <a:rPr lang="en-US" dirty="0">
                <a:solidFill>
                  <a:schemeClr val="bg2"/>
                </a:solidFill>
              </a:rPr>
              <a:t>Test-first development</a:t>
            </a:r>
            <a:endParaRPr lang="en-GB" dirty="0">
              <a:solidFill>
                <a:schemeClr val="bg2"/>
              </a:solidFill>
            </a:endParaRPr>
          </a:p>
        </p:txBody>
      </p:sp>
      <p:sp>
        <p:nvSpPr>
          <p:cNvPr id="3" name="Content Placeholder 2">
            <a:extLst>
              <a:ext uri="{FF2B5EF4-FFF2-40B4-BE49-F238E27FC236}">
                <a16:creationId xmlns:a16="http://schemas.microsoft.com/office/drawing/2014/main" xmlns="" id="{1B57F083-E769-4485-B63D-4FDA00C4836E}"/>
              </a:ext>
            </a:extLst>
          </p:cNvPr>
          <p:cNvSpPr>
            <a:spLocks noGrp="1"/>
          </p:cNvSpPr>
          <p:nvPr>
            <p:ph idx="1"/>
          </p:nvPr>
        </p:nvSpPr>
        <p:spPr>
          <a:xfrm>
            <a:off x="838200" y="1825625"/>
            <a:ext cx="5105400" cy="3813175"/>
          </a:xfrm>
        </p:spPr>
        <p:txBody>
          <a:bodyPr>
            <a:normAutofit/>
          </a:bodyPr>
          <a:lstStyle/>
          <a:p>
            <a:r>
              <a:rPr lang="en-US" dirty="0">
                <a:solidFill>
                  <a:schemeClr val="bg2"/>
                </a:solidFill>
              </a:rPr>
              <a:t>Testing is central to XP and XP has developed an approach where the program is tested after every change has been made.</a:t>
            </a:r>
          </a:p>
          <a:p>
            <a:r>
              <a:rPr lang="en-US" dirty="0">
                <a:solidFill>
                  <a:schemeClr val="bg2"/>
                </a:solidFill>
              </a:rPr>
              <a:t>XP testing features:</a:t>
            </a:r>
          </a:p>
          <a:p>
            <a:endParaRPr lang="en-GB" dirty="0">
              <a:solidFill>
                <a:schemeClr val="bg2"/>
              </a:solidFill>
            </a:endParaRPr>
          </a:p>
        </p:txBody>
      </p:sp>
      <p:graphicFrame>
        <p:nvGraphicFramePr>
          <p:cNvPr id="5" name="Diagram 4">
            <a:extLst>
              <a:ext uri="{FF2B5EF4-FFF2-40B4-BE49-F238E27FC236}">
                <a16:creationId xmlns:a16="http://schemas.microsoft.com/office/drawing/2014/main" xmlns="" id="{E6B5CD89-9502-45B1-B3A7-E21BE8D67C38}"/>
              </a:ext>
            </a:extLst>
          </p:cNvPr>
          <p:cNvGraphicFramePr/>
          <p:nvPr>
            <p:extLst/>
          </p:nvPr>
        </p:nvGraphicFramePr>
        <p:xfrm>
          <a:off x="4267200" y="644524"/>
          <a:ext cx="7086600" cy="5451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621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10515600" cy="1145224"/>
          </a:xfrm>
        </p:spPr>
        <p:txBody>
          <a:bodyPr/>
          <a:lstStyle/>
          <a:p>
            <a:pPr algn="ctr"/>
            <a:r>
              <a:rPr lang="en-US" dirty="0"/>
              <a:t>Class </a:t>
            </a:r>
            <a:r>
              <a:rPr lang="en-US" dirty="0" smtClean="0"/>
              <a:t>07</a:t>
            </a:r>
            <a:r>
              <a:rPr lang="en-US" dirty="0"/>
              <a:t/>
            </a:r>
            <a:br>
              <a:rPr lang="en-US" dirty="0"/>
            </a:br>
            <a:r>
              <a:rPr lang="en-US" dirty="0" smtClean="0"/>
              <a:t>22-feb-2021</a:t>
            </a:r>
            <a:endParaRPr lang="en-US" dirty="0"/>
          </a:p>
        </p:txBody>
      </p:sp>
    </p:spTree>
    <p:extLst>
      <p:ext uri="{BB962C8B-B14F-4D97-AF65-F5344CB8AC3E}">
        <p14:creationId xmlns:p14="http://schemas.microsoft.com/office/powerpoint/2010/main" val="151557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244A68-9FCE-4112-A8FB-AE3A86C5DD40}"/>
              </a:ext>
            </a:extLst>
          </p:cNvPr>
          <p:cNvSpPr>
            <a:spLocks noGrp="1"/>
          </p:cNvSpPr>
          <p:nvPr>
            <p:ph type="title"/>
          </p:nvPr>
        </p:nvSpPr>
        <p:spPr/>
        <p:txBody>
          <a:bodyPr/>
          <a:lstStyle/>
          <a:p>
            <a:r>
              <a:rPr lang="en-US" dirty="0">
                <a:solidFill>
                  <a:schemeClr val="bg2"/>
                </a:solidFill>
              </a:rPr>
              <a:t>Test-driven development</a:t>
            </a:r>
            <a:endParaRPr lang="en-GB" dirty="0">
              <a:solidFill>
                <a:schemeClr val="bg2"/>
              </a:solidFill>
            </a:endParaRPr>
          </a:p>
        </p:txBody>
      </p:sp>
      <p:sp>
        <p:nvSpPr>
          <p:cNvPr id="3" name="Content Placeholder 2">
            <a:extLst>
              <a:ext uri="{FF2B5EF4-FFF2-40B4-BE49-F238E27FC236}">
                <a16:creationId xmlns:a16="http://schemas.microsoft.com/office/drawing/2014/main" xmlns="" id="{B3CEF813-EF31-4B11-B7AC-2B0C9E0B723A}"/>
              </a:ext>
            </a:extLst>
          </p:cNvPr>
          <p:cNvSpPr>
            <a:spLocks noGrp="1"/>
          </p:cNvSpPr>
          <p:nvPr>
            <p:ph idx="1"/>
          </p:nvPr>
        </p:nvSpPr>
        <p:spPr>
          <a:xfrm>
            <a:off x="838200" y="1825625"/>
            <a:ext cx="5638800" cy="4351338"/>
          </a:xfrm>
        </p:spPr>
        <p:txBody>
          <a:bodyPr/>
          <a:lstStyle/>
          <a:p>
            <a:r>
              <a:rPr lang="en-US" dirty="0">
                <a:solidFill>
                  <a:schemeClr val="bg2"/>
                </a:solidFill>
              </a:rPr>
              <a:t>Writing tests before code clarifies the requirements to be implemented.</a:t>
            </a:r>
          </a:p>
          <a:p>
            <a:r>
              <a:rPr lang="en-US" dirty="0">
                <a:solidFill>
                  <a:schemeClr val="bg2"/>
                </a:solidFill>
              </a:rPr>
              <a:t>Tests are written as programs rather than data so that they can be executed automatically. The test includes a check that it has executed correctly.</a:t>
            </a:r>
          </a:p>
          <a:p>
            <a:pPr lvl="1"/>
            <a:r>
              <a:rPr lang="en-US" dirty="0">
                <a:solidFill>
                  <a:schemeClr val="bg2"/>
                </a:solidFill>
              </a:rPr>
              <a:t>Usually relies on a testing framework such as Junit.</a:t>
            </a:r>
          </a:p>
          <a:p>
            <a:r>
              <a:rPr lang="en-US" dirty="0">
                <a:solidFill>
                  <a:schemeClr val="bg2"/>
                </a:solidFill>
              </a:rPr>
              <a:t>All previous and new tests are run automatically when new functionality is added, thus checking that the new functionality has not introduced errors.</a:t>
            </a:r>
          </a:p>
        </p:txBody>
      </p:sp>
      <p:pic>
        <p:nvPicPr>
          <p:cNvPr id="1028" name="Picture 4" descr="Pin on Programm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75846" y="937039"/>
            <a:ext cx="4294687" cy="2415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17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E1BC27-4B08-4319-8B83-3E9484ADD6B1}"/>
              </a:ext>
            </a:extLst>
          </p:cNvPr>
          <p:cNvSpPr>
            <a:spLocks noGrp="1"/>
          </p:cNvSpPr>
          <p:nvPr>
            <p:ph type="title"/>
          </p:nvPr>
        </p:nvSpPr>
        <p:spPr/>
        <p:txBody>
          <a:bodyPr/>
          <a:lstStyle/>
          <a:p>
            <a:r>
              <a:rPr lang="en-GB" dirty="0"/>
              <a:t>Example</a:t>
            </a:r>
          </a:p>
        </p:txBody>
      </p:sp>
      <p:pic>
        <p:nvPicPr>
          <p:cNvPr id="3" name="Picture 2" descr="Writing a Vue component using TDD: a gentle introduc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1981200"/>
            <a:ext cx="7067911"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89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9AC769-E057-4261-AA30-2B6B0C56B81F}"/>
              </a:ext>
            </a:extLst>
          </p:cNvPr>
          <p:cNvSpPr>
            <a:spLocks noGrp="1"/>
          </p:cNvSpPr>
          <p:nvPr>
            <p:ph type="title"/>
          </p:nvPr>
        </p:nvSpPr>
        <p:spPr/>
        <p:txBody>
          <a:bodyPr/>
          <a:lstStyle/>
          <a:p>
            <a:r>
              <a:rPr lang="en-GB" dirty="0"/>
              <a:t>Example</a:t>
            </a:r>
          </a:p>
        </p:txBody>
      </p:sp>
      <p:sp>
        <p:nvSpPr>
          <p:cNvPr id="3" name="Content Placeholder 2">
            <a:extLst>
              <a:ext uri="{FF2B5EF4-FFF2-40B4-BE49-F238E27FC236}">
                <a16:creationId xmlns:a16="http://schemas.microsoft.com/office/drawing/2014/main" xmlns="" id="{79EB8804-F21A-4B92-983B-6AC6E665AC63}"/>
              </a:ext>
            </a:extLst>
          </p:cNvPr>
          <p:cNvSpPr>
            <a:spLocks noGrp="1"/>
          </p:cNvSpPr>
          <p:nvPr>
            <p:ph idx="1"/>
          </p:nvPr>
        </p:nvSpPr>
        <p:spPr>
          <a:xfrm>
            <a:off x="838200" y="1825625"/>
            <a:ext cx="4876800" cy="4351338"/>
          </a:xfrm>
        </p:spPr>
        <p:txBody>
          <a:bodyPr/>
          <a:lstStyle/>
          <a:p>
            <a:pPr marL="0" indent="0">
              <a:buNone/>
            </a:pPr>
            <a:r>
              <a:rPr lang="en-US" dirty="0"/>
              <a:t>we will define a class password. For this class, we will try to satisfy following conditions.</a:t>
            </a:r>
          </a:p>
          <a:p>
            <a:r>
              <a:rPr lang="en-US" dirty="0"/>
              <a:t>A condition for Password acceptance:</a:t>
            </a:r>
          </a:p>
          <a:p>
            <a:r>
              <a:rPr lang="en-US" dirty="0"/>
              <a:t>The password should be between 5 to 10 characters.</a:t>
            </a:r>
          </a:p>
          <a:p>
            <a:endParaRPr lang="en-GB" dirty="0"/>
          </a:p>
        </p:txBody>
      </p:sp>
      <p:sp>
        <p:nvSpPr>
          <p:cNvPr id="5" name="Rectangle 4">
            <a:extLst>
              <a:ext uri="{FF2B5EF4-FFF2-40B4-BE49-F238E27FC236}">
                <a16:creationId xmlns:a16="http://schemas.microsoft.com/office/drawing/2014/main" xmlns="" id="{F70CF466-E892-495B-9DB9-299B79CE217E}"/>
              </a:ext>
            </a:extLst>
          </p:cNvPr>
          <p:cNvSpPr/>
          <p:nvPr/>
        </p:nvSpPr>
        <p:spPr>
          <a:xfrm>
            <a:off x="685800" y="4724400"/>
            <a:ext cx="6096000" cy="646331"/>
          </a:xfrm>
          <a:prstGeom prst="rect">
            <a:avLst/>
          </a:prstGeom>
        </p:spPr>
        <p:txBody>
          <a:bodyPr>
            <a:spAutoFit/>
          </a:bodyPr>
          <a:lstStyle/>
          <a:p>
            <a:r>
              <a:rPr lang="en-US" b="1" dirty="0">
                <a:solidFill>
                  <a:schemeClr val="tx1">
                    <a:lumMod val="95000"/>
                  </a:schemeClr>
                </a:solidFill>
                <a:ea typeface="Source Sans Pro" panose="020B0503030403020204" pitchFamily="34" charset="0"/>
              </a:rPr>
              <a:t>Scenario 1</a:t>
            </a:r>
            <a:r>
              <a:rPr lang="en-US" dirty="0">
                <a:solidFill>
                  <a:schemeClr val="tx1">
                    <a:lumMod val="95000"/>
                  </a:schemeClr>
                </a:solidFill>
                <a:ea typeface="Source Sans Pro" panose="020B0503030403020204" pitchFamily="34" charset="0"/>
              </a:rPr>
              <a:t>: To run the test, we create class PasswordValidator ();</a:t>
            </a:r>
            <a:endParaRPr lang="en-GB" dirty="0">
              <a:solidFill>
                <a:schemeClr val="tx1">
                  <a:lumMod val="95000"/>
                </a:schemeClr>
              </a:solidFill>
              <a:ea typeface="Source Sans Pro" panose="020B0503030403020204" pitchFamily="34" charset="0"/>
            </a:endParaRPr>
          </a:p>
        </p:txBody>
      </p:sp>
      <p:pic>
        <p:nvPicPr>
          <p:cNvPr id="6" name="Picture 5"/>
          <p:cNvPicPr>
            <a:picLocks noChangeAspect="1"/>
          </p:cNvPicPr>
          <p:nvPr/>
        </p:nvPicPr>
        <p:blipFill>
          <a:blip r:embed="rId2"/>
          <a:stretch>
            <a:fillRect/>
          </a:stretch>
        </p:blipFill>
        <p:spPr>
          <a:xfrm>
            <a:off x="6096000" y="677862"/>
            <a:ext cx="5057775" cy="2295525"/>
          </a:xfrm>
          <a:prstGeom prst="rect">
            <a:avLst/>
          </a:prstGeom>
        </p:spPr>
      </p:pic>
      <p:pic>
        <p:nvPicPr>
          <p:cNvPr id="7" name="Picture 6"/>
          <p:cNvPicPr>
            <a:picLocks noChangeAspect="1"/>
          </p:cNvPicPr>
          <p:nvPr/>
        </p:nvPicPr>
        <p:blipFill>
          <a:blip r:embed="rId3"/>
          <a:stretch>
            <a:fillRect/>
          </a:stretch>
        </p:blipFill>
        <p:spPr>
          <a:xfrm>
            <a:off x="5691187" y="3733800"/>
            <a:ext cx="5867400" cy="2219325"/>
          </a:xfrm>
          <a:prstGeom prst="rect">
            <a:avLst/>
          </a:prstGeom>
        </p:spPr>
      </p:pic>
    </p:spTree>
    <p:extLst>
      <p:ext uri="{BB962C8B-B14F-4D97-AF65-F5344CB8AC3E}">
        <p14:creationId xmlns:p14="http://schemas.microsoft.com/office/powerpoint/2010/main" val="32839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a:solidFill>
                  <a:schemeClr val="bg1"/>
                </a:solidFill>
              </a:rPr>
              <a:t>Test case description for dose checking</a:t>
            </a:r>
            <a:r>
              <a:rPr lang="en-GB" dirty="0">
                <a:solidFill>
                  <a:schemeClr val="bg1"/>
                </a:solidFill>
              </a:rPr>
              <a:t> </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3138487" y="1828800"/>
            <a:ext cx="5915025" cy="3200400"/>
          </a:xfrm>
          <a:prstGeom prst="rect">
            <a:avLst/>
          </a:prstGeom>
        </p:spPr>
      </p:pic>
      <p:sp>
        <p:nvSpPr>
          <p:cNvPr id="5" name="Title 1">
            <a:extLst>
              <a:ext uri="{FF2B5EF4-FFF2-40B4-BE49-F238E27FC236}">
                <a16:creationId xmlns:a16="http://schemas.microsoft.com/office/drawing/2014/main" xmlns="" id="{E99AC769-E057-4261-AA30-2B6B0C56B81F}"/>
              </a:ext>
            </a:extLst>
          </p:cNvPr>
          <p:cNvSpPr txBox="1">
            <a:spLocks/>
          </p:cNvSpPr>
          <p:nvPr/>
        </p:nvSpPr>
        <p:spPr>
          <a:xfrm>
            <a:off x="990600" y="517526"/>
            <a:ext cx="10515600" cy="11452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GB" smtClean="0"/>
              <a:t>Example</a:t>
            </a:r>
            <a:endParaRPr lang="en-GB" dirty="0"/>
          </a:p>
        </p:txBody>
      </p:sp>
    </p:spTree>
    <p:extLst>
      <p:ext uri="{BB962C8B-B14F-4D97-AF65-F5344CB8AC3E}">
        <p14:creationId xmlns:p14="http://schemas.microsoft.com/office/powerpoint/2010/main" val="284073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656B27-1FA7-4385-A2FA-BA77CE3E6CCB}"/>
              </a:ext>
            </a:extLst>
          </p:cNvPr>
          <p:cNvSpPr>
            <a:spLocks noGrp="1"/>
          </p:cNvSpPr>
          <p:nvPr>
            <p:ph type="title"/>
          </p:nvPr>
        </p:nvSpPr>
        <p:spPr/>
        <p:txBody>
          <a:bodyPr/>
          <a:lstStyle/>
          <a:p>
            <a:r>
              <a:rPr lang="en-US" dirty="0">
                <a:solidFill>
                  <a:schemeClr val="bg2"/>
                </a:solidFill>
              </a:rPr>
              <a:t>Test automation</a:t>
            </a:r>
            <a:endParaRPr lang="en-GB" dirty="0">
              <a:solidFill>
                <a:schemeClr val="bg2"/>
              </a:solidFill>
            </a:endParaRPr>
          </a:p>
        </p:txBody>
      </p:sp>
      <p:sp>
        <p:nvSpPr>
          <p:cNvPr id="3" name="Content Placeholder 2">
            <a:extLst>
              <a:ext uri="{FF2B5EF4-FFF2-40B4-BE49-F238E27FC236}">
                <a16:creationId xmlns:a16="http://schemas.microsoft.com/office/drawing/2014/main" xmlns="" id="{D056ADBE-DE9F-4068-9DAD-2D3E7F549C31}"/>
              </a:ext>
            </a:extLst>
          </p:cNvPr>
          <p:cNvSpPr>
            <a:spLocks noGrp="1"/>
          </p:cNvSpPr>
          <p:nvPr>
            <p:ph idx="1"/>
          </p:nvPr>
        </p:nvSpPr>
        <p:spPr/>
        <p:txBody>
          <a:bodyPr>
            <a:normAutofit/>
          </a:bodyPr>
          <a:lstStyle/>
          <a:p>
            <a:r>
              <a:rPr lang="en-US" sz="2400" dirty="0">
                <a:solidFill>
                  <a:schemeClr val="bg2"/>
                </a:solidFill>
              </a:rPr>
              <a:t>Test automation is essential for test-first development. Tests are written as executable components before the task is implemented. </a:t>
            </a:r>
          </a:p>
          <a:p>
            <a:r>
              <a:rPr lang="en-US" sz="2400" dirty="0">
                <a:solidFill>
                  <a:schemeClr val="bg2"/>
                </a:solidFill>
              </a:rPr>
              <a:t>These testing components should be stand-alone, should simulate the submission of input to be tested, and should check that the result meets the output specification.</a:t>
            </a:r>
            <a:endParaRPr lang="en-GB" sz="2400" dirty="0">
              <a:solidFill>
                <a:schemeClr val="bg2"/>
              </a:solidFill>
            </a:endParaRPr>
          </a:p>
        </p:txBody>
      </p:sp>
    </p:spTree>
    <p:extLst>
      <p:ext uri="{BB962C8B-B14F-4D97-AF65-F5344CB8AC3E}">
        <p14:creationId xmlns:p14="http://schemas.microsoft.com/office/powerpoint/2010/main" val="345560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2B678D-926B-428C-A24A-55B040B78DA4}"/>
              </a:ext>
            </a:extLst>
          </p:cNvPr>
          <p:cNvSpPr>
            <a:spLocks noGrp="1"/>
          </p:cNvSpPr>
          <p:nvPr>
            <p:ph type="title"/>
          </p:nvPr>
        </p:nvSpPr>
        <p:spPr/>
        <p:txBody>
          <a:bodyPr/>
          <a:lstStyle/>
          <a:p>
            <a:r>
              <a:rPr lang="en-US" dirty="0">
                <a:solidFill>
                  <a:schemeClr val="bg2"/>
                </a:solidFill>
              </a:rPr>
              <a:t>Problems with test-first development</a:t>
            </a:r>
            <a:endParaRPr lang="en-GB" dirty="0">
              <a:solidFill>
                <a:schemeClr val="bg2"/>
              </a:solidFill>
            </a:endParaRPr>
          </a:p>
        </p:txBody>
      </p:sp>
      <p:sp>
        <p:nvSpPr>
          <p:cNvPr id="3" name="Content Placeholder 2">
            <a:extLst>
              <a:ext uri="{FF2B5EF4-FFF2-40B4-BE49-F238E27FC236}">
                <a16:creationId xmlns:a16="http://schemas.microsoft.com/office/drawing/2014/main" xmlns="" id="{4ACCB272-E1A7-41B3-BBE4-7FD29FE21C80}"/>
              </a:ext>
            </a:extLst>
          </p:cNvPr>
          <p:cNvSpPr>
            <a:spLocks noGrp="1"/>
          </p:cNvSpPr>
          <p:nvPr>
            <p:ph idx="1"/>
          </p:nvPr>
        </p:nvSpPr>
        <p:spPr/>
        <p:txBody>
          <a:bodyPr>
            <a:normAutofit/>
          </a:bodyPr>
          <a:lstStyle/>
          <a:p>
            <a:pPr marL="0" indent="0" algn="ctr">
              <a:buNone/>
            </a:pPr>
            <a:r>
              <a:rPr lang="en-GB" sz="16600" dirty="0">
                <a:solidFill>
                  <a:schemeClr val="bg2"/>
                </a:solidFill>
              </a:rPr>
              <a:t>?</a:t>
            </a:r>
          </a:p>
        </p:txBody>
      </p:sp>
    </p:spTree>
    <p:extLst>
      <p:ext uri="{BB962C8B-B14F-4D97-AF65-F5344CB8AC3E}">
        <p14:creationId xmlns:p14="http://schemas.microsoft.com/office/powerpoint/2010/main" val="6597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10515600" cy="1145224"/>
          </a:xfrm>
        </p:spPr>
        <p:txBody>
          <a:bodyPr/>
          <a:lstStyle/>
          <a:p>
            <a:pPr algn="ctr"/>
            <a:r>
              <a:rPr lang="en-US"/>
              <a:t>Class </a:t>
            </a:r>
            <a:r>
              <a:rPr lang="en-US" smtClean="0"/>
              <a:t>09</a:t>
            </a:r>
            <a:r>
              <a:rPr lang="en-US"/>
              <a:t/>
            </a:r>
            <a:br>
              <a:rPr lang="en-US"/>
            </a:br>
            <a:r>
              <a:rPr lang="en-US" smtClean="0"/>
              <a:t>26-feb-2021</a:t>
            </a:r>
            <a:endParaRPr lang="en-US" dirty="0"/>
          </a:p>
        </p:txBody>
      </p:sp>
    </p:spTree>
    <p:extLst>
      <p:ext uri="{BB962C8B-B14F-4D97-AF65-F5344CB8AC3E}">
        <p14:creationId xmlns:p14="http://schemas.microsoft.com/office/powerpoint/2010/main" val="233810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70A361-2182-46B5-A86B-EEC0BAFBFA44}"/>
              </a:ext>
            </a:extLst>
          </p:cNvPr>
          <p:cNvSpPr>
            <a:spLocks noGrp="1"/>
          </p:cNvSpPr>
          <p:nvPr>
            <p:ph type="title"/>
          </p:nvPr>
        </p:nvSpPr>
        <p:spPr/>
        <p:txBody>
          <a:bodyPr/>
          <a:lstStyle/>
          <a:p>
            <a:r>
              <a:rPr lang="en-US" dirty="0">
                <a:solidFill>
                  <a:schemeClr val="bg2"/>
                </a:solidFill>
              </a:rPr>
              <a:t>Agile project management</a:t>
            </a:r>
            <a:endParaRPr lang="en-GB" dirty="0">
              <a:solidFill>
                <a:schemeClr val="bg2"/>
              </a:solidFill>
            </a:endParaRPr>
          </a:p>
        </p:txBody>
      </p:sp>
      <p:sp>
        <p:nvSpPr>
          <p:cNvPr id="3" name="Content Placeholder 2">
            <a:extLst>
              <a:ext uri="{FF2B5EF4-FFF2-40B4-BE49-F238E27FC236}">
                <a16:creationId xmlns:a16="http://schemas.microsoft.com/office/drawing/2014/main" xmlns="" id="{70C6D1DA-3CD3-4561-9A18-1A41B26527E5}"/>
              </a:ext>
            </a:extLst>
          </p:cNvPr>
          <p:cNvSpPr>
            <a:spLocks noGrp="1"/>
          </p:cNvSpPr>
          <p:nvPr>
            <p:ph idx="1"/>
          </p:nvPr>
        </p:nvSpPr>
        <p:spPr/>
        <p:txBody>
          <a:bodyPr/>
          <a:lstStyle/>
          <a:p>
            <a:r>
              <a:rPr lang="en-US" dirty="0">
                <a:solidFill>
                  <a:schemeClr val="bg2"/>
                </a:solidFill>
              </a:rPr>
              <a:t>M</a:t>
            </a:r>
            <a:r>
              <a:rPr lang="en-US" dirty="0" smtClean="0">
                <a:solidFill>
                  <a:schemeClr val="bg2"/>
                </a:solidFill>
              </a:rPr>
              <a:t>anagers </a:t>
            </a:r>
            <a:r>
              <a:rPr lang="en-US" dirty="0">
                <a:solidFill>
                  <a:schemeClr val="bg2"/>
                </a:solidFill>
              </a:rPr>
              <a:t>need to know what is going on and whether or not a project is likely to meet its objectives and deliver the software on time with the proposed </a:t>
            </a:r>
            <a:r>
              <a:rPr lang="en-US" dirty="0" smtClean="0">
                <a:solidFill>
                  <a:schemeClr val="bg2"/>
                </a:solidFill>
              </a:rPr>
              <a:t>budget.</a:t>
            </a:r>
          </a:p>
          <a:p>
            <a:r>
              <a:rPr lang="en-US" dirty="0">
                <a:solidFill>
                  <a:schemeClr val="bg2"/>
                </a:solidFill>
              </a:rPr>
              <a:t>A plan-based approach requires a manager to have a stable view of everything that has to be developed and the development processes</a:t>
            </a:r>
            <a:r>
              <a:rPr lang="en-US" dirty="0" smtClean="0">
                <a:solidFill>
                  <a:schemeClr val="bg2"/>
                </a:solidFill>
              </a:rPr>
              <a:t>.</a:t>
            </a:r>
          </a:p>
          <a:p>
            <a:r>
              <a:rPr lang="en-GB" dirty="0" smtClean="0">
                <a:solidFill>
                  <a:schemeClr val="bg2"/>
                </a:solidFill>
              </a:rPr>
              <a:t>Agile </a:t>
            </a:r>
            <a:r>
              <a:rPr lang="en-GB" dirty="0">
                <a:solidFill>
                  <a:schemeClr val="bg2"/>
                </a:solidFill>
              </a:rPr>
              <a:t>project management requires a different approach, which is adapted to incremental development and the practices used in agile methods. </a:t>
            </a:r>
          </a:p>
          <a:p>
            <a:endParaRPr lang="en-US" dirty="0">
              <a:solidFill>
                <a:schemeClr val="bg2"/>
              </a:solidFill>
            </a:endParaRPr>
          </a:p>
        </p:txBody>
      </p:sp>
    </p:spTree>
    <p:extLst>
      <p:ext uri="{BB962C8B-B14F-4D97-AF65-F5344CB8AC3E}">
        <p14:creationId xmlns:p14="http://schemas.microsoft.com/office/powerpoint/2010/main" val="226688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Earlier Issues</a:t>
            </a:r>
            <a:endParaRPr lang="en-US" dirty="0">
              <a:solidFill>
                <a:schemeClr val="bg2"/>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235221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024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To Address this issue</a:t>
            </a:r>
            <a:endParaRPr lang="en-US" dirty="0">
              <a:solidFill>
                <a:schemeClr val="bg2"/>
              </a:solidFill>
            </a:endParaRPr>
          </a:p>
        </p:txBody>
      </p:sp>
      <p:sp>
        <p:nvSpPr>
          <p:cNvPr id="3" name="Content Placeholder 2"/>
          <p:cNvSpPr>
            <a:spLocks noGrp="1"/>
          </p:cNvSpPr>
          <p:nvPr>
            <p:ph idx="1"/>
          </p:nvPr>
        </p:nvSpPr>
        <p:spPr>
          <a:xfrm>
            <a:off x="381000" y="2362200"/>
            <a:ext cx="2590800" cy="1985963"/>
          </a:xfrm>
        </p:spPr>
        <p:txBody>
          <a:bodyPr>
            <a:noAutofit/>
          </a:bodyPr>
          <a:lstStyle/>
          <a:p>
            <a:pPr algn="just"/>
            <a:r>
              <a:rPr lang="en-US" sz="1600" dirty="0" smtClean="0">
                <a:solidFill>
                  <a:schemeClr val="bg2"/>
                </a:solidFill>
                <a:latin typeface="Times New Roman" panose="02020603050405020304" pitchFamily="18" charset="0"/>
                <a:cs typeface="Times New Roman" panose="02020603050405020304" pitchFamily="18" charset="0"/>
              </a:rPr>
              <a:t>(</a:t>
            </a:r>
            <a:r>
              <a:rPr lang="en-US" sz="1600" dirty="0">
                <a:solidFill>
                  <a:schemeClr val="bg2"/>
                </a:solidFill>
                <a:latin typeface="Times New Roman" panose="02020603050405020304" pitchFamily="18" charset="0"/>
                <a:cs typeface="Times New Roman" panose="02020603050405020304" pitchFamily="18" charset="0"/>
              </a:rPr>
              <a:t>Schwaber and Beedle 2001; Rubin 2013) to provide a framework for organizing agile projects and, to some extent at least, provide external visibility of what is going on.</a:t>
            </a:r>
          </a:p>
        </p:txBody>
      </p:sp>
      <p:pic>
        <p:nvPicPr>
          <p:cNvPr id="1026" name="Picture 2" descr="Scrum process (Imgbin, 2019)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209800"/>
            <a:ext cx="5962650" cy="366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47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5" name="Connector: Elbow 4">
            <a:extLst>
              <a:ext uri="{FF2B5EF4-FFF2-40B4-BE49-F238E27FC236}">
                <a16:creationId xmlns="" xmlns:a16="http://schemas.microsoft.com/office/drawing/2014/main" id="{4E6392B3-2720-4F51-91D0-EF2C79778C01}"/>
              </a:ext>
            </a:extLst>
          </p:cNvPr>
          <p:cNvCxnSpPr/>
          <p:nvPr/>
        </p:nvCxnSpPr>
        <p:spPr>
          <a:xfrm flipV="1">
            <a:off x="7848600" y="365126"/>
            <a:ext cx="1146138" cy="41053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 xmlns:a16="http://schemas.microsoft.com/office/drawing/2014/main" id="{F30DAA21-925B-4E55-9BB2-6FC63A9115FB}"/>
              </a:ext>
            </a:extLst>
          </p:cNvPr>
          <p:cNvSpPr>
            <a:spLocks noGrp="1"/>
          </p:cNvSpPr>
          <p:nvPr>
            <p:ph type="title"/>
          </p:nvPr>
        </p:nvSpPr>
        <p:spPr/>
        <p:txBody>
          <a:bodyPr/>
          <a:lstStyle/>
          <a:p>
            <a:r>
              <a:rPr lang="en-US" sz="3600" dirty="0">
                <a:solidFill>
                  <a:schemeClr val="bg2"/>
                </a:solidFill>
              </a:rPr>
              <a:t>Agile methods</a:t>
            </a:r>
            <a:endParaRPr lang="en-GB" dirty="0"/>
          </a:p>
        </p:txBody>
      </p:sp>
      <p:sp>
        <p:nvSpPr>
          <p:cNvPr id="3" name="Content Placeholder 2">
            <a:extLst>
              <a:ext uri="{FF2B5EF4-FFF2-40B4-BE49-F238E27FC236}">
                <a16:creationId xmlns="" xmlns:a16="http://schemas.microsoft.com/office/drawing/2014/main" id="{9C2A7B08-D2FC-4865-A2B4-20A6DA63707B}"/>
              </a:ext>
            </a:extLst>
          </p:cNvPr>
          <p:cNvSpPr>
            <a:spLocks noGrp="1"/>
          </p:cNvSpPr>
          <p:nvPr>
            <p:ph idx="1"/>
          </p:nvPr>
        </p:nvSpPr>
        <p:spPr>
          <a:xfrm>
            <a:off x="838200" y="1825625"/>
            <a:ext cx="6553200" cy="4351338"/>
          </a:xfrm>
        </p:spPr>
        <p:txBody>
          <a:bodyPr/>
          <a:lstStyle/>
          <a:p>
            <a:pPr algn="just"/>
            <a:r>
              <a:rPr lang="en-US" dirty="0">
                <a:solidFill>
                  <a:schemeClr val="bg2"/>
                </a:solidFill>
              </a:rPr>
              <a:t>Plan-driven approaches involve a significant overhead in planning, designing, and documenting the system. </a:t>
            </a:r>
          </a:p>
          <a:p>
            <a:pPr algn="just"/>
            <a:r>
              <a:rPr lang="en-US" dirty="0">
                <a:solidFill>
                  <a:schemeClr val="bg2"/>
                </a:solidFill>
              </a:rPr>
              <a:t>More time is spent on how the system should be developed than on program development and testing. As the system requirements change, rework is essential </a:t>
            </a:r>
          </a:p>
          <a:p>
            <a:pPr algn="just"/>
            <a:r>
              <a:rPr lang="en-US" dirty="0">
                <a:solidFill>
                  <a:schemeClr val="bg2"/>
                </a:solidFill>
              </a:rPr>
              <a:t>Dissatisfaction with heavyweight approaches to software engineering led to the development of agile methods in the late 1990s. </a:t>
            </a:r>
            <a:endParaRPr lang="en-GB" dirty="0">
              <a:solidFill>
                <a:schemeClr val="bg2"/>
              </a:solidFill>
            </a:endParaRPr>
          </a:p>
        </p:txBody>
      </p:sp>
      <p:pic>
        <p:nvPicPr>
          <p:cNvPr id="1026" name="Picture 2" descr="Image result for DOCUMENT">
            <a:extLst>
              <a:ext uri="{FF2B5EF4-FFF2-40B4-BE49-F238E27FC236}">
                <a16:creationId xmlns="" xmlns:a16="http://schemas.microsoft.com/office/drawing/2014/main" id="{07EE3932-A0FD-4BFD-B4F8-30BA833F7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775665"/>
            <a:ext cx="1145224" cy="11452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esigning">
            <a:extLst>
              <a:ext uri="{FF2B5EF4-FFF2-40B4-BE49-F238E27FC236}">
                <a16:creationId xmlns="" xmlns:a16="http://schemas.microsoft.com/office/drawing/2014/main" id="{42D595BF-4F5D-4A5E-9E22-14556BEA91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7800" y="304800"/>
            <a:ext cx="1371985" cy="9260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LANNING">
            <a:extLst>
              <a:ext uri="{FF2B5EF4-FFF2-40B4-BE49-F238E27FC236}">
                <a16:creationId xmlns="" xmlns:a16="http://schemas.microsoft.com/office/drawing/2014/main" id="{A3A128D3-30A9-48C9-B50F-8E458C5AC5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5557" y="937738"/>
            <a:ext cx="1516486" cy="8530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ens CONFUSE">
            <a:extLst>
              <a:ext uri="{FF2B5EF4-FFF2-40B4-BE49-F238E27FC236}">
                <a16:creationId xmlns="" xmlns:a16="http://schemas.microsoft.com/office/drawing/2014/main" id="{9994F019-DD50-4B34-8F8D-B08FD345BBE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05" t="7778" r="2881" b="14444"/>
          <a:stretch/>
        </p:blipFill>
        <p:spPr bwMode="auto">
          <a:xfrm>
            <a:off x="8994738" y="1790761"/>
            <a:ext cx="1333829" cy="11430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or: Elbow 10">
            <a:extLst>
              <a:ext uri="{FF2B5EF4-FFF2-40B4-BE49-F238E27FC236}">
                <a16:creationId xmlns="" xmlns:a16="http://schemas.microsoft.com/office/drawing/2014/main" id="{E6D504C4-8E59-497B-ADCE-C179EE21B6C3}"/>
              </a:ext>
            </a:extLst>
          </p:cNvPr>
          <p:cNvCxnSpPr>
            <a:cxnSpLocks/>
            <a:stCxn id="1032" idx="0"/>
          </p:cNvCxnSpPr>
          <p:nvPr/>
        </p:nvCxnSpPr>
        <p:spPr>
          <a:xfrm rot="16200000" flipV="1">
            <a:off x="10682960" y="266897"/>
            <a:ext cx="427668" cy="914013"/>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1708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034"/>
                                        </p:tgtEl>
                                        <p:attrNameLst>
                                          <p:attrName>style.visibility</p:attrName>
                                        </p:attrNameLst>
                                      </p:cBhvr>
                                      <p:to>
                                        <p:strVal val="visible"/>
                                      </p:to>
                                    </p:set>
                                    <p:anim calcmode="lin" valueType="num">
                                      <p:cBhvr>
                                        <p:cTn id="13" dur="500" fill="hold"/>
                                        <p:tgtEl>
                                          <p:spTgt spid="1034"/>
                                        </p:tgtEl>
                                        <p:attrNameLst>
                                          <p:attrName>ppt_w</p:attrName>
                                        </p:attrNameLst>
                                      </p:cBhvr>
                                      <p:tavLst>
                                        <p:tav tm="0">
                                          <p:val>
                                            <p:fltVal val="0"/>
                                          </p:val>
                                        </p:tav>
                                        <p:tav tm="100000">
                                          <p:val>
                                            <p:strVal val="#ppt_w"/>
                                          </p:val>
                                        </p:tav>
                                      </p:tavLst>
                                    </p:anim>
                                    <p:anim calcmode="lin" valueType="num">
                                      <p:cBhvr>
                                        <p:cTn id="14" dur="500" fill="hold"/>
                                        <p:tgtEl>
                                          <p:spTgt spid="1034"/>
                                        </p:tgtEl>
                                        <p:attrNameLst>
                                          <p:attrName>ppt_h</p:attrName>
                                        </p:attrNameLst>
                                      </p:cBhvr>
                                      <p:tavLst>
                                        <p:tav tm="0">
                                          <p:val>
                                            <p:fltVal val="0"/>
                                          </p:val>
                                        </p:tav>
                                        <p:tav tm="100000">
                                          <p:val>
                                            <p:strVal val="#ppt_h"/>
                                          </p:val>
                                        </p:tav>
                                      </p:tavLst>
                                    </p:anim>
                                    <p:animEffect transition="in" filter="fade">
                                      <p:cBhvr>
                                        <p:cTn id="15" dur="500"/>
                                        <p:tgtEl>
                                          <p:spTgt spid="1034"/>
                                        </p:tgtEl>
                                      </p:cBhvr>
                                    </p:animEffect>
                                  </p:childTnLst>
                                </p:cTn>
                              </p:par>
                              <p:par>
                                <p:cTn id="16" presetID="53" presetClass="entr" presetSubtype="16" fill="hold" nodeType="withEffect">
                                  <p:stCondLst>
                                    <p:cond delay="0"/>
                                  </p:stCondLst>
                                  <p:childTnLst>
                                    <p:set>
                                      <p:cBhvr>
                                        <p:cTn id="17" dur="1" fill="hold">
                                          <p:stCondLst>
                                            <p:cond delay="0"/>
                                          </p:stCondLst>
                                        </p:cTn>
                                        <p:tgtEl>
                                          <p:spTgt spid="1032"/>
                                        </p:tgtEl>
                                        <p:attrNameLst>
                                          <p:attrName>style.visibility</p:attrName>
                                        </p:attrNameLst>
                                      </p:cBhvr>
                                      <p:to>
                                        <p:strVal val="visible"/>
                                      </p:to>
                                    </p:set>
                                    <p:anim calcmode="lin" valueType="num">
                                      <p:cBhvr>
                                        <p:cTn id="18" dur="500" fill="hold"/>
                                        <p:tgtEl>
                                          <p:spTgt spid="1032"/>
                                        </p:tgtEl>
                                        <p:attrNameLst>
                                          <p:attrName>ppt_w</p:attrName>
                                        </p:attrNameLst>
                                      </p:cBhvr>
                                      <p:tavLst>
                                        <p:tav tm="0">
                                          <p:val>
                                            <p:fltVal val="0"/>
                                          </p:val>
                                        </p:tav>
                                        <p:tav tm="100000">
                                          <p:val>
                                            <p:strVal val="#ppt_w"/>
                                          </p:val>
                                        </p:tav>
                                      </p:tavLst>
                                    </p:anim>
                                    <p:anim calcmode="lin" valueType="num">
                                      <p:cBhvr>
                                        <p:cTn id="19" dur="500" fill="hold"/>
                                        <p:tgtEl>
                                          <p:spTgt spid="1032"/>
                                        </p:tgtEl>
                                        <p:attrNameLst>
                                          <p:attrName>ppt_h</p:attrName>
                                        </p:attrNameLst>
                                      </p:cBhvr>
                                      <p:tavLst>
                                        <p:tav tm="0">
                                          <p:val>
                                            <p:fltVal val="0"/>
                                          </p:val>
                                        </p:tav>
                                        <p:tav tm="100000">
                                          <p:val>
                                            <p:strVal val="#ppt_h"/>
                                          </p:val>
                                        </p:tav>
                                      </p:tavLst>
                                    </p:anim>
                                    <p:animEffect transition="in" filter="fade">
                                      <p:cBhvr>
                                        <p:cTn id="20" dur="500"/>
                                        <p:tgtEl>
                                          <p:spTgt spid="1032"/>
                                        </p:tgtEl>
                                      </p:cBhvr>
                                    </p:animEffect>
                                  </p:childTnLst>
                                </p:cTn>
                              </p:par>
                              <p:par>
                                <p:cTn id="21" presetID="53" presetClass="entr" presetSubtype="16"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par>
                                <p:cTn id="26" presetID="53" presetClass="entr" presetSubtype="16" fill="hold" nodeType="withEffect">
                                  <p:stCondLst>
                                    <p:cond delay="0"/>
                                  </p:stCondLst>
                                  <p:childTnLst>
                                    <p:set>
                                      <p:cBhvr>
                                        <p:cTn id="27" dur="1" fill="hold">
                                          <p:stCondLst>
                                            <p:cond delay="0"/>
                                          </p:stCondLst>
                                        </p:cTn>
                                        <p:tgtEl>
                                          <p:spTgt spid="1030"/>
                                        </p:tgtEl>
                                        <p:attrNameLst>
                                          <p:attrName>style.visibility</p:attrName>
                                        </p:attrNameLst>
                                      </p:cBhvr>
                                      <p:to>
                                        <p:strVal val="visible"/>
                                      </p:to>
                                    </p:set>
                                    <p:anim calcmode="lin" valueType="num">
                                      <p:cBhvr>
                                        <p:cTn id="28" dur="500" fill="hold"/>
                                        <p:tgtEl>
                                          <p:spTgt spid="1030"/>
                                        </p:tgtEl>
                                        <p:attrNameLst>
                                          <p:attrName>ppt_w</p:attrName>
                                        </p:attrNameLst>
                                      </p:cBhvr>
                                      <p:tavLst>
                                        <p:tav tm="0">
                                          <p:val>
                                            <p:fltVal val="0"/>
                                          </p:val>
                                        </p:tav>
                                        <p:tav tm="100000">
                                          <p:val>
                                            <p:strVal val="#ppt_w"/>
                                          </p:val>
                                        </p:tav>
                                      </p:tavLst>
                                    </p:anim>
                                    <p:anim calcmode="lin" valueType="num">
                                      <p:cBhvr>
                                        <p:cTn id="29" dur="500" fill="hold"/>
                                        <p:tgtEl>
                                          <p:spTgt spid="1030"/>
                                        </p:tgtEl>
                                        <p:attrNameLst>
                                          <p:attrName>ppt_h</p:attrName>
                                        </p:attrNameLst>
                                      </p:cBhvr>
                                      <p:tavLst>
                                        <p:tav tm="0">
                                          <p:val>
                                            <p:fltVal val="0"/>
                                          </p:val>
                                        </p:tav>
                                        <p:tav tm="100000">
                                          <p:val>
                                            <p:strVal val="#ppt_h"/>
                                          </p:val>
                                        </p:tav>
                                      </p:tavLst>
                                    </p:anim>
                                    <p:animEffect transition="in" filter="fade">
                                      <p:cBhvr>
                                        <p:cTn id="30" dur="500"/>
                                        <p:tgtEl>
                                          <p:spTgt spid="1030"/>
                                        </p:tgtEl>
                                      </p:cBhvr>
                                    </p:animEffect>
                                  </p:childTnLst>
                                </p:cTn>
                              </p:par>
                              <p:par>
                                <p:cTn id="31" presetID="53" presetClass="entr" presetSubtype="16"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par>
                                <p:cTn id="36" presetID="53" presetClass="entr" presetSubtype="16" fill="hold" nodeType="withEffect">
                                  <p:stCondLst>
                                    <p:cond delay="0"/>
                                  </p:stCondLst>
                                  <p:childTnLst>
                                    <p:set>
                                      <p:cBhvr>
                                        <p:cTn id="37" dur="1" fill="hold">
                                          <p:stCondLst>
                                            <p:cond delay="0"/>
                                          </p:stCondLst>
                                        </p:cTn>
                                        <p:tgtEl>
                                          <p:spTgt spid="1026"/>
                                        </p:tgtEl>
                                        <p:attrNameLst>
                                          <p:attrName>style.visibility</p:attrName>
                                        </p:attrNameLst>
                                      </p:cBhvr>
                                      <p:to>
                                        <p:strVal val="visible"/>
                                      </p:to>
                                    </p:set>
                                    <p:anim calcmode="lin" valueType="num">
                                      <p:cBhvr>
                                        <p:cTn id="38" dur="500" fill="hold"/>
                                        <p:tgtEl>
                                          <p:spTgt spid="1026"/>
                                        </p:tgtEl>
                                        <p:attrNameLst>
                                          <p:attrName>ppt_w</p:attrName>
                                        </p:attrNameLst>
                                      </p:cBhvr>
                                      <p:tavLst>
                                        <p:tav tm="0">
                                          <p:val>
                                            <p:fltVal val="0"/>
                                          </p:val>
                                        </p:tav>
                                        <p:tav tm="100000">
                                          <p:val>
                                            <p:strVal val="#ppt_w"/>
                                          </p:val>
                                        </p:tav>
                                      </p:tavLst>
                                    </p:anim>
                                    <p:anim calcmode="lin" valueType="num">
                                      <p:cBhvr>
                                        <p:cTn id="39" dur="500" fill="hold"/>
                                        <p:tgtEl>
                                          <p:spTgt spid="1026"/>
                                        </p:tgtEl>
                                        <p:attrNameLst>
                                          <p:attrName>ppt_h</p:attrName>
                                        </p:attrNameLst>
                                      </p:cBhvr>
                                      <p:tavLst>
                                        <p:tav tm="0">
                                          <p:val>
                                            <p:fltVal val="0"/>
                                          </p:val>
                                        </p:tav>
                                        <p:tav tm="100000">
                                          <p:val>
                                            <p:strVal val="#ppt_h"/>
                                          </p:val>
                                        </p:tav>
                                      </p:tavLst>
                                    </p:anim>
                                    <p:animEffect transition="in" filter="fade">
                                      <p:cBhvr>
                                        <p:cTn id="40" dur="500"/>
                                        <p:tgtEl>
                                          <p:spTgt spid="1026"/>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
                                            <p:txEl>
                                              <p:pRg st="1" end="1"/>
                                            </p:txEl>
                                          </p:spTgt>
                                        </p:tgtEl>
                                        <p:attrNameLst>
                                          <p:attrName>style.visibility</p:attrName>
                                        </p:attrNameLst>
                                      </p:cBhvr>
                                      <p:to>
                                        <p:strVal val="visible"/>
                                      </p:to>
                                    </p:set>
                                    <p:animEffect transition="in" filter="fade">
                                      <p:cBhvr>
                                        <p:cTn id="45" dur="1000"/>
                                        <p:tgtEl>
                                          <p:spTgt spid="3">
                                            <p:txEl>
                                              <p:pRg st="1" end="1"/>
                                            </p:txEl>
                                          </p:spTgt>
                                        </p:tgtEl>
                                      </p:cBhvr>
                                    </p:animEffect>
                                    <p:anim calcmode="lin" valueType="num">
                                      <p:cBhvr>
                                        <p:cTn id="4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1" end="1"/>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
                                            <p:txEl>
                                              <p:pRg st="2" end="2"/>
                                            </p:txEl>
                                          </p:spTgt>
                                        </p:tgtEl>
                                        <p:attrNameLst>
                                          <p:attrName>style.visibility</p:attrName>
                                        </p:attrNameLst>
                                      </p:cBhvr>
                                      <p:to>
                                        <p:strVal val="visible"/>
                                      </p:to>
                                    </p:set>
                                    <p:animEffect transition="in" filter="fade">
                                      <p:cBhvr>
                                        <p:cTn id="50" dur="1000"/>
                                        <p:tgtEl>
                                          <p:spTgt spid="3">
                                            <p:txEl>
                                              <p:pRg st="2" end="2"/>
                                            </p:txEl>
                                          </p:spTgt>
                                        </p:tgtEl>
                                      </p:cBhvr>
                                    </p:animEffect>
                                    <p:anim calcmode="lin" valueType="num">
                                      <p:cBhvr>
                                        <p:cTn id="5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011D6C-96FD-4D15-B2AE-F88DB1F26DB5}"/>
              </a:ext>
            </a:extLst>
          </p:cNvPr>
          <p:cNvSpPr>
            <a:spLocks noGrp="1"/>
          </p:cNvSpPr>
          <p:nvPr>
            <p:ph type="title"/>
          </p:nvPr>
        </p:nvSpPr>
        <p:spPr/>
        <p:txBody>
          <a:bodyPr/>
          <a:lstStyle/>
          <a:p>
            <a:r>
              <a:rPr lang="en-GB" dirty="0">
                <a:solidFill>
                  <a:schemeClr val="bg2"/>
                </a:solidFill>
              </a:rPr>
              <a:t>Scrum</a:t>
            </a:r>
          </a:p>
        </p:txBody>
      </p:sp>
      <p:sp>
        <p:nvSpPr>
          <p:cNvPr id="3" name="Content Placeholder 2">
            <a:extLst>
              <a:ext uri="{FF2B5EF4-FFF2-40B4-BE49-F238E27FC236}">
                <a16:creationId xmlns:a16="http://schemas.microsoft.com/office/drawing/2014/main" xmlns="" id="{C7A974E0-1D22-4E18-8BE9-0D55EEA560BE}"/>
              </a:ext>
            </a:extLst>
          </p:cNvPr>
          <p:cNvSpPr>
            <a:spLocks noGrp="1"/>
          </p:cNvSpPr>
          <p:nvPr>
            <p:ph idx="1"/>
          </p:nvPr>
        </p:nvSpPr>
        <p:spPr/>
        <p:txBody>
          <a:bodyPr>
            <a:normAutofit/>
          </a:bodyPr>
          <a:lstStyle/>
          <a:p>
            <a:r>
              <a:rPr lang="en-US" sz="2400" dirty="0">
                <a:solidFill>
                  <a:schemeClr val="bg2"/>
                </a:solidFill>
              </a:rPr>
              <a:t>Scrum is one of the </a:t>
            </a:r>
            <a:r>
              <a:rPr lang="en-US" sz="2400" dirty="0" smtClean="0">
                <a:solidFill>
                  <a:schemeClr val="bg2"/>
                </a:solidFill>
              </a:rPr>
              <a:t>agile methodologies /framework designed </a:t>
            </a:r>
            <a:r>
              <a:rPr lang="en-US" sz="2400" dirty="0">
                <a:solidFill>
                  <a:schemeClr val="bg2"/>
                </a:solidFill>
              </a:rPr>
              <a:t>to guide teams in the iterative and incremental delivery of a product. Often referred to as “an agile project management </a:t>
            </a:r>
            <a:r>
              <a:rPr lang="en-US" sz="2400" dirty="0" smtClean="0">
                <a:solidFill>
                  <a:schemeClr val="bg2"/>
                </a:solidFill>
              </a:rPr>
              <a:t>framework</a:t>
            </a:r>
          </a:p>
          <a:p>
            <a:r>
              <a:rPr lang="en-US" sz="2400" dirty="0">
                <a:solidFill>
                  <a:schemeClr val="bg2"/>
                </a:solidFill>
              </a:rPr>
              <a:t>We should first be clear on what Scrum is not. </a:t>
            </a:r>
          </a:p>
          <a:p>
            <a:r>
              <a:rPr lang="en-US" sz="2400" dirty="0">
                <a:solidFill>
                  <a:schemeClr val="bg2"/>
                </a:solidFill>
              </a:rPr>
              <a:t>There is a common misconception that Agile is Scrum. While Scrum is indeed agile, it is not the sole method of implementing agile principles.</a:t>
            </a:r>
          </a:p>
          <a:p>
            <a:r>
              <a:rPr lang="en-US" sz="2400" dirty="0">
                <a:solidFill>
                  <a:schemeClr val="bg2"/>
                </a:solidFill>
              </a:rPr>
              <a:t>Scrum is simply one of many agile approaches to product development. </a:t>
            </a:r>
            <a:endParaRPr lang="en-GB" sz="2400" dirty="0">
              <a:solidFill>
                <a:schemeClr val="bg2"/>
              </a:solidFill>
            </a:endParaRPr>
          </a:p>
          <a:p>
            <a:endParaRPr lang="en-GB" sz="2400" dirty="0">
              <a:solidFill>
                <a:schemeClr val="bg2"/>
              </a:solidFill>
            </a:endParaRPr>
          </a:p>
        </p:txBody>
      </p:sp>
    </p:spTree>
    <p:extLst>
      <p:ext uri="{BB962C8B-B14F-4D97-AF65-F5344CB8AC3E}">
        <p14:creationId xmlns:p14="http://schemas.microsoft.com/office/powerpoint/2010/main" val="58885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E13F31-C04D-4C86-9061-67EBA735CC3A}"/>
              </a:ext>
            </a:extLst>
          </p:cNvPr>
          <p:cNvSpPr>
            <a:spLocks noGrp="1"/>
          </p:cNvSpPr>
          <p:nvPr>
            <p:ph type="title"/>
          </p:nvPr>
        </p:nvSpPr>
        <p:spPr/>
        <p:txBody>
          <a:bodyPr/>
          <a:lstStyle/>
          <a:p>
            <a:r>
              <a:rPr lang="en-GB" dirty="0" smtClean="0">
                <a:solidFill>
                  <a:schemeClr val="bg2"/>
                </a:solidFill>
              </a:rPr>
              <a:t>Scrum Team </a:t>
            </a:r>
            <a:endParaRPr lang="en-GB" dirty="0">
              <a:solidFill>
                <a:schemeClr val="bg2"/>
              </a:solidFill>
            </a:endParaRPr>
          </a:p>
        </p:txBody>
      </p:sp>
      <p:graphicFrame>
        <p:nvGraphicFramePr>
          <p:cNvPr id="6" name="Diagram 5"/>
          <p:cNvGraphicFramePr/>
          <p:nvPr>
            <p:extLst>
              <p:ext uri="{D42A27DB-BD31-4B8C-83A1-F6EECF244321}">
                <p14:modId xmlns:p14="http://schemas.microsoft.com/office/powerpoint/2010/main" val="1039165777"/>
              </p:ext>
            </p:extLst>
          </p:nvPr>
        </p:nvGraphicFramePr>
        <p:xfrm>
          <a:off x="1066800" y="533400"/>
          <a:ext cx="96012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6781800" y="900750"/>
            <a:ext cx="5029200" cy="69945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r>
              <a:rPr lang="en-US" sz="1200" dirty="0"/>
              <a:t>A self-organizing group of software developers, which should be no more than seven people. They are responsible for developing the software and other essential project documents.</a:t>
            </a:r>
          </a:p>
        </p:txBody>
      </p:sp>
      <p:sp>
        <p:nvSpPr>
          <p:cNvPr id="8" name="Rectangle 7"/>
          <p:cNvSpPr/>
          <p:nvPr/>
        </p:nvSpPr>
        <p:spPr>
          <a:xfrm>
            <a:off x="76200" y="1600200"/>
            <a:ext cx="5029200" cy="69945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r>
              <a:rPr lang="en-US" sz="1200" dirty="0"/>
              <a:t>The software increment that is delivered from a sprint. The idea is that this should be “potentially shippable,” which means that it is in a finished </a:t>
            </a:r>
            <a:r>
              <a:rPr lang="en-US" sz="1200" dirty="0" smtClean="0"/>
              <a:t>state.</a:t>
            </a:r>
            <a:endParaRPr lang="en-US" sz="1200" dirty="0"/>
          </a:p>
        </p:txBody>
      </p:sp>
      <p:sp>
        <p:nvSpPr>
          <p:cNvPr id="9" name="Rectangle 8"/>
          <p:cNvSpPr/>
          <p:nvPr/>
        </p:nvSpPr>
        <p:spPr>
          <a:xfrm>
            <a:off x="6705600" y="2348550"/>
            <a:ext cx="5029200" cy="69945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r>
              <a:rPr lang="en-US" sz="1200" dirty="0"/>
              <a:t>This is a list of “to do” items that the Scrum team must tackle. They may be feature definitions for the software, software requirements, user stories, or descriptions of supplementary tasks that are needed</a:t>
            </a:r>
          </a:p>
        </p:txBody>
      </p:sp>
      <p:sp>
        <p:nvSpPr>
          <p:cNvPr id="10" name="Rectangle 9"/>
          <p:cNvSpPr/>
          <p:nvPr/>
        </p:nvSpPr>
        <p:spPr>
          <a:xfrm>
            <a:off x="76200" y="3034350"/>
            <a:ext cx="5029200" cy="69945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r>
              <a:rPr lang="en-US" sz="1200" dirty="0"/>
              <a:t>The Product Owner can be a customer but might also be a product manager in a software company or other stakeholder representative</a:t>
            </a:r>
          </a:p>
        </p:txBody>
      </p:sp>
      <p:sp>
        <p:nvSpPr>
          <p:cNvPr id="11" name="Rectangle 10"/>
          <p:cNvSpPr/>
          <p:nvPr/>
        </p:nvSpPr>
        <p:spPr>
          <a:xfrm>
            <a:off x="6705600" y="3796350"/>
            <a:ext cx="5029200" cy="69945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r>
              <a:rPr lang="en-US" sz="1200" dirty="0"/>
              <a:t>A daily meeting of the Scrum team that reviews progress and prioritizes work to be done that day.</a:t>
            </a:r>
          </a:p>
        </p:txBody>
      </p:sp>
      <p:sp>
        <p:nvSpPr>
          <p:cNvPr id="12" name="Rectangle 11"/>
          <p:cNvSpPr/>
          <p:nvPr/>
        </p:nvSpPr>
        <p:spPr>
          <a:xfrm>
            <a:off x="76200" y="4482150"/>
            <a:ext cx="5029200" cy="69945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r>
              <a:rPr lang="en-US" sz="1200" dirty="0"/>
              <a:t>The ScrumMaster is responsible for ensuring that the Scrum process is followed and guides the team in the effective use of Scrum</a:t>
            </a:r>
          </a:p>
        </p:txBody>
      </p:sp>
      <p:sp>
        <p:nvSpPr>
          <p:cNvPr id="13" name="Rectangle 12"/>
          <p:cNvSpPr/>
          <p:nvPr/>
        </p:nvSpPr>
        <p:spPr>
          <a:xfrm>
            <a:off x="6781800" y="5015550"/>
            <a:ext cx="5029200" cy="54705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r>
              <a:rPr lang="en-US" sz="1200" dirty="0"/>
              <a:t>A development iteration. Sprints are usually 2 to 4 weeks long.</a:t>
            </a:r>
          </a:p>
        </p:txBody>
      </p:sp>
      <p:sp>
        <p:nvSpPr>
          <p:cNvPr id="4" name="Rectangle 3"/>
          <p:cNvSpPr/>
          <p:nvPr/>
        </p:nvSpPr>
        <p:spPr>
          <a:xfrm>
            <a:off x="-14416" y="5341925"/>
            <a:ext cx="5119816" cy="830997"/>
          </a:xfrm>
          <a:prstGeom prst="rect">
            <a:avLst/>
          </a:prstGeom>
        </p:spPr>
        <p:txBody>
          <a:bodyPr wrap="square">
            <a:spAutoFit/>
          </a:bodyPr>
          <a:lstStyle/>
          <a:p>
            <a:r>
              <a:rPr lang="en-US" sz="1200" dirty="0">
                <a:solidFill>
                  <a:schemeClr val="bg1"/>
                </a:solidFill>
              </a:rPr>
              <a:t>Velocity An estimate of how much product backlog effort a team can cover in a single sprint. Understanding a team’s velocity helps them estimate what can be covered in a sprint and provides a basis for measuring improving performance.</a:t>
            </a:r>
          </a:p>
        </p:txBody>
      </p:sp>
    </p:spTree>
    <p:extLst>
      <p:ext uri="{BB962C8B-B14F-4D97-AF65-F5344CB8AC3E}">
        <p14:creationId xmlns:p14="http://schemas.microsoft.com/office/powerpoint/2010/main" val="413073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wipe(down)">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12" grpId="0" animBg="1"/>
      <p:bldP spid="13" grpId="0" animBg="1"/>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Velocity:</a:t>
            </a:r>
            <a:endParaRPr lang="en-US" dirty="0">
              <a:solidFill>
                <a:schemeClr val="bg1"/>
              </a:solidFill>
            </a:endParaRPr>
          </a:p>
        </p:txBody>
      </p:sp>
      <p:pic>
        <p:nvPicPr>
          <p:cNvPr id="1026" name="Picture 2" descr="Slide103"/>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colorTemperature colorTemp="7200"/>
                    </a14:imgEffect>
                    <a14:imgEffect>
                      <a14:brightnessContrast bright="-20000" contrast="40000"/>
                    </a14:imgEffect>
                  </a14:imgLayer>
                </a14:imgProps>
              </a:ext>
              <a:ext uri="{28A0092B-C50C-407E-A947-70E740481C1C}">
                <a14:useLocalDpi xmlns:a14="http://schemas.microsoft.com/office/drawing/2010/main" val="0"/>
              </a:ext>
            </a:extLst>
          </a:blip>
          <a:srcRect l="4790" t="322" r="5792" b="6405"/>
          <a:stretch/>
        </p:blipFill>
        <p:spPr bwMode="auto">
          <a:xfrm>
            <a:off x="5867400" y="1600200"/>
            <a:ext cx="4267200" cy="33383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85800" y="1714500"/>
            <a:ext cx="4794738" cy="1754326"/>
          </a:xfrm>
          <a:prstGeom prst="rect">
            <a:avLst/>
          </a:prstGeom>
        </p:spPr>
        <p:txBody>
          <a:bodyPr wrap="square">
            <a:spAutoFit/>
          </a:bodyPr>
          <a:lstStyle/>
          <a:p>
            <a:r>
              <a:rPr lang="en-US" dirty="0">
                <a:solidFill>
                  <a:schemeClr val="bg1"/>
                </a:solidFill>
              </a:rPr>
              <a:t>Velocity is a measure of the amount of work a Team can tackle during a single Sprint and is the key metric in Scrum. Velocity is calculated at the end of the Sprint by totaling the Points for all fully completed User Stories.</a:t>
            </a:r>
          </a:p>
        </p:txBody>
      </p:sp>
    </p:spTree>
    <p:extLst>
      <p:ext uri="{BB962C8B-B14F-4D97-AF65-F5344CB8AC3E}">
        <p14:creationId xmlns:p14="http://schemas.microsoft.com/office/powerpoint/2010/main" val="21619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The Scrum process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brightnessContrast bright="-20000" contrast="40000"/>
                    </a14:imgEffect>
                  </a14:imgLayer>
                </a14:imgProps>
              </a:ext>
            </a:extLst>
          </a:blip>
          <a:stretch>
            <a:fillRect/>
          </a:stretch>
        </p:blipFill>
        <p:spPr>
          <a:xfrm>
            <a:off x="838200" y="1905000"/>
            <a:ext cx="10744200" cy="4362450"/>
          </a:xfrm>
          <a:prstGeom prst="rect">
            <a:avLst/>
          </a:prstGeom>
        </p:spPr>
      </p:pic>
    </p:spTree>
    <p:extLst>
      <p:ext uri="{BB962C8B-B14F-4D97-AF65-F5344CB8AC3E}">
        <p14:creationId xmlns:p14="http://schemas.microsoft.com/office/powerpoint/2010/main" val="30059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The Scrum sprint cycle</a:t>
            </a:r>
          </a:p>
        </p:txBody>
      </p:sp>
      <p:sp>
        <p:nvSpPr>
          <p:cNvPr id="3" name="Content Placeholder 2"/>
          <p:cNvSpPr>
            <a:spLocks noGrp="1"/>
          </p:cNvSpPr>
          <p:nvPr>
            <p:ph idx="1"/>
          </p:nvPr>
        </p:nvSpPr>
        <p:spPr/>
        <p:txBody>
          <a:bodyPr/>
          <a:lstStyle/>
          <a:p>
            <a:r>
              <a:rPr lang="en-GB" dirty="0">
                <a:solidFill>
                  <a:schemeClr val="bg1"/>
                </a:solidFill>
              </a:rPr>
              <a:t>Sprints are fixed length, normally 2–4 weeks.  </a:t>
            </a:r>
          </a:p>
          <a:p>
            <a:r>
              <a:rPr lang="en-GB" dirty="0">
                <a:solidFill>
                  <a:schemeClr val="bg1"/>
                </a:solidFill>
              </a:rPr>
              <a:t>The starting point for planning is the product backlog, which is the list of work to be done on the project.</a:t>
            </a:r>
          </a:p>
          <a:p>
            <a:r>
              <a:rPr lang="en-GB" dirty="0">
                <a:solidFill>
                  <a:schemeClr val="bg1"/>
                </a:solidFill>
              </a:rPr>
              <a:t>The selection phase involves all of the project team who work with the customer to select the features and functionality from the product backlog to be developed during the sprint. </a:t>
            </a:r>
            <a:endParaRPr lang="en-GB" dirty="0" smtClean="0">
              <a:solidFill>
                <a:schemeClr val="bg1"/>
              </a:solidFill>
            </a:endParaRPr>
          </a:p>
          <a:p>
            <a:r>
              <a:rPr lang="en-US" dirty="0">
                <a:solidFill>
                  <a:schemeClr val="bg1"/>
                </a:solidFill>
              </a:rPr>
              <a:t>The daily interactions among Scrum teams may be coordinated using a Scrum board.</a:t>
            </a:r>
          </a:p>
          <a:p>
            <a:r>
              <a:rPr lang="en-US" dirty="0">
                <a:solidFill>
                  <a:schemeClr val="bg1"/>
                </a:solidFill>
              </a:rPr>
              <a:t>This is a shared resource for the whole team, and anyone can change or move items on the board. It means that any team member can, at a glance, see what others are doing and what work remains to be done.</a:t>
            </a:r>
          </a:p>
          <a:p>
            <a:endParaRPr lang="en-GB"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72107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Scrum benefits</a:t>
            </a:r>
            <a:endParaRPr lang="en-US" dirty="0">
              <a:solidFill>
                <a:schemeClr val="bg1"/>
              </a:solidFill>
            </a:endParaRPr>
          </a:p>
        </p:txBody>
      </p:sp>
      <p:sp>
        <p:nvSpPr>
          <p:cNvPr id="3" name="Content Placeholder 2"/>
          <p:cNvSpPr>
            <a:spLocks noGrp="1"/>
          </p:cNvSpPr>
          <p:nvPr>
            <p:ph idx="1"/>
          </p:nvPr>
        </p:nvSpPr>
        <p:spPr/>
        <p:txBody>
          <a:bodyPr/>
          <a:lstStyle/>
          <a:p>
            <a:r>
              <a:rPr lang="en-GB" dirty="0" smtClean="0">
                <a:solidFill>
                  <a:schemeClr val="bg1"/>
                </a:solidFill>
              </a:rPr>
              <a:t>The product is broken down into a set of manageable and understandable chunks.</a:t>
            </a:r>
          </a:p>
          <a:p>
            <a:r>
              <a:rPr lang="en-GB" dirty="0" smtClean="0">
                <a:solidFill>
                  <a:schemeClr val="bg1"/>
                </a:solidFill>
              </a:rPr>
              <a:t>Unstable requirements do not hold up progress.</a:t>
            </a:r>
          </a:p>
          <a:p>
            <a:r>
              <a:rPr lang="en-GB" dirty="0" smtClean="0">
                <a:solidFill>
                  <a:schemeClr val="bg1"/>
                </a:solidFill>
              </a:rPr>
              <a:t>The whole team have visibility of everything and consequently team communication is improved.</a:t>
            </a:r>
          </a:p>
          <a:p>
            <a:r>
              <a:rPr lang="en-GB" dirty="0" smtClean="0">
                <a:solidFill>
                  <a:schemeClr val="bg1"/>
                </a:solidFill>
              </a:rPr>
              <a:t>Customers see on-time delivery of increments and gain feedback on how the product works.</a:t>
            </a:r>
          </a:p>
          <a:p>
            <a:r>
              <a:rPr lang="en-GB" dirty="0" smtClean="0">
                <a:solidFill>
                  <a:schemeClr val="bg1"/>
                </a:solidFill>
              </a:rPr>
              <a:t>Trust between customers and developers is established and a positive culture is created in which everyone expects the project to succeed.</a:t>
            </a:r>
          </a:p>
          <a:p>
            <a:endParaRPr lang="en-US" dirty="0">
              <a:solidFill>
                <a:schemeClr val="bg1"/>
              </a:solidFill>
            </a:endParaRPr>
          </a:p>
        </p:txBody>
      </p:sp>
    </p:spTree>
    <p:extLst>
      <p:ext uri="{BB962C8B-B14F-4D97-AF65-F5344CB8AC3E}">
        <p14:creationId xmlns:p14="http://schemas.microsoft.com/office/powerpoint/2010/main" val="108281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Distributed Scrum</a:t>
            </a:r>
            <a:endParaRPr lang="en-US" dirty="0">
              <a:solidFill>
                <a:schemeClr val="bg1"/>
              </a:solidFill>
            </a:endParaRPr>
          </a:p>
        </p:txBody>
      </p:sp>
      <p:pic>
        <p:nvPicPr>
          <p:cNvPr id="9" name="Picture 8" descr="3.10 Distributed Scrum.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7682" y="788680"/>
            <a:ext cx="7673718" cy="5604195"/>
          </a:xfrm>
          <a:prstGeom prst="rect">
            <a:avLst/>
          </a:prstGeom>
        </p:spPr>
      </p:pic>
      <p:sp>
        <p:nvSpPr>
          <p:cNvPr id="6" name="Rectangle 5"/>
          <p:cNvSpPr/>
          <p:nvPr/>
        </p:nvSpPr>
        <p:spPr>
          <a:xfrm>
            <a:off x="5638800" y="365126"/>
            <a:ext cx="6096000" cy="1077218"/>
          </a:xfrm>
          <a:prstGeom prst="rect">
            <a:avLst/>
          </a:prstGeom>
        </p:spPr>
        <p:txBody>
          <a:bodyPr>
            <a:spAutoFit/>
          </a:bodyPr>
          <a:lstStyle/>
          <a:p>
            <a:r>
              <a:rPr lang="en-US" sz="1600" dirty="0" smtClean="0">
                <a:solidFill>
                  <a:schemeClr val="bg1"/>
                </a:solidFill>
              </a:rPr>
              <a:t>Allows </a:t>
            </a:r>
            <a:r>
              <a:rPr lang="en-US" sz="1600" dirty="0">
                <a:solidFill>
                  <a:schemeClr val="bg1"/>
                </a:solidFill>
              </a:rPr>
              <a:t>companies to take advantage of lower cost staff in other countries, makes access to specialist skills possible, and allows for 24-hour development, with work going on in different time zones.</a:t>
            </a:r>
          </a:p>
        </p:txBody>
      </p:sp>
    </p:spTree>
    <p:extLst>
      <p:ext uri="{BB962C8B-B14F-4D97-AF65-F5344CB8AC3E}">
        <p14:creationId xmlns:p14="http://schemas.microsoft.com/office/powerpoint/2010/main" val="154774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Distributed Scrum</a:t>
            </a:r>
            <a:endParaRPr lang="en-US" dirty="0"/>
          </a:p>
        </p:txBody>
      </p:sp>
      <p:pic>
        <p:nvPicPr>
          <p:cNvPr id="1026" name="Picture 2" descr="Shared vs. dedicated Scrum Master in distributed Teams | mirko kleiner's  blo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905000"/>
            <a:ext cx="4680947" cy="34369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5410200" y="2286000"/>
            <a:ext cx="6291887" cy="2867025"/>
          </a:xfrm>
          <a:prstGeom prst="rect">
            <a:avLst/>
          </a:prstGeom>
        </p:spPr>
      </p:pic>
    </p:spTree>
    <p:extLst>
      <p:ext uri="{BB962C8B-B14F-4D97-AF65-F5344CB8AC3E}">
        <p14:creationId xmlns:p14="http://schemas.microsoft.com/office/powerpoint/2010/main" val="337862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Scrum vs Kanban</a:t>
            </a:r>
            <a:endParaRPr lang="en-US" dirty="0">
              <a:solidFill>
                <a:schemeClr val="bg1"/>
              </a:solidFill>
            </a:endParaRPr>
          </a:p>
        </p:txBody>
      </p:sp>
      <p:pic>
        <p:nvPicPr>
          <p:cNvPr id="6" name="Scrum vs Kanban - What's the Difference_ + FREE CHEAT SHEE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168000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4400" y="2286000"/>
            <a:ext cx="3048000" cy="1145224"/>
          </a:xfrm>
        </p:spPr>
        <p:txBody>
          <a:bodyPr/>
          <a:lstStyle/>
          <a:p>
            <a:r>
              <a:rPr lang="en-US" dirty="0"/>
              <a:t>Thankyou</a:t>
            </a:r>
          </a:p>
        </p:txBody>
      </p:sp>
    </p:spTree>
    <p:extLst>
      <p:ext uri="{BB962C8B-B14F-4D97-AF65-F5344CB8AC3E}">
        <p14:creationId xmlns:p14="http://schemas.microsoft.com/office/powerpoint/2010/main" val="213720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C22439-3802-4998-A999-C99F4EA59FDC}"/>
              </a:ext>
            </a:extLst>
          </p:cNvPr>
          <p:cNvSpPr>
            <a:spLocks noGrp="1"/>
          </p:cNvSpPr>
          <p:nvPr>
            <p:ph type="title"/>
          </p:nvPr>
        </p:nvSpPr>
        <p:spPr/>
        <p:txBody>
          <a:bodyPr/>
          <a:lstStyle/>
          <a:p>
            <a:r>
              <a:rPr lang="en-US" sz="3600" dirty="0">
                <a:solidFill>
                  <a:schemeClr val="bg2"/>
                </a:solidFill>
              </a:rPr>
              <a:t>Agile method focus on;</a:t>
            </a:r>
            <a:endParaRPr lang="en-GB" dirty="0">
              <a:solidFill>
                <a:schemeClr val="bg2"/>
              </a:solidFill>
            </a:endParaRPr>
          </a:p>
        </p:txBody>
      </p:sp>
      <p:graphicFrame>
        <p:nvGraphicFramePr>
          <p:cNvPr id="4" name="Content Placeholder 3">
            <a:extLst>
              <a:ext uri="{FF2B5EF4-FFF2-40B4-BE49-F238E27FC236}">
                <a16:creationId xmlns="" xmlns:a16="http://schemas.microsoft.com/office/drawing/2014/main" id="{24A436CA-FFD2-4F17-8E8B-97F945E0D9B1}"/>
              </a:ext>
            </a:extLst>
          </p:cNvPr>
          <p:cNvGraphicFramePr>
            <a:graphicFrameLocks noGrp="1"/>
          </p:cNvGraphicFramePr>
          <p:nvPr>
            <p:ph idx="1"/>
            <p:extLst>
              <p:ext uri="{D42A27DB-BD31-4B8C-83A1-F6EECF244321}">
                <p14:modId xmlns:p14="http://schemas.microsoft.com/office/powerpoint/2010/main" val="3407437369"/>
              </p:ext>
            </p:extLst>
          </p:nvPr>
        </p:nvGraphicFramePr>
        <p:xfrm>
          <a:off x="838200" y="1371600"/>
          <a:ext cx="11734800" cy="4805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785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B82863-E535-43F5-953D-D80D1407934F}"/>
              </a:ext>
            </a:extLst>
          </p:cNvPr>
          <p:cNvSpPr>
            <a:spLocks noGrp="1"/>
          </p:cNvSpPr>
          <p:nvPr>
            <p:ph type="title"/>
          </p:nvPr>
        </p:nvSpPr>
        <p:spPr/>
        <p:txBody>
          <a:bodyPr>
            <a:normAutofit/>
          </a:bodyPr>
          <a:lstStyle/>
          <a:p>
            <a:r>
              <a:rPr lang="en-GB" sz="4000" dirty="0">
                <a:solidFill>
                  <a:schemeClr val="bg2"/>
                </a:solidFill>
              </a:rPr>
              <a:t>Aim</a:t>
            </a:r>
          </a:p>
        </p:txBody>
      </p:sp>
      <p:sp>
        <p:nvSpPr>
          <p:cNvPr id="3" name="Content Placeholder 2">
            <a:extLst>
              <a:ext uri="{FF2B5EF4-FFF2-40B4-BE49-F238E27FC236}">
                <a16:creationId xmlns="" xmlns:a16="http://schemas.microsoft.com/office/drawing/2014/main" id="{5233D54C-F1D5-4D22-8C05-FBC15FC72B41}"/>
              </a:ext>
            </a:extLst>
          </p:cNvPr>
          <p:cNvSpPr>
            <a:spLocks noGrp="1"/>
          </p:cNvSpPr>
          <p:nvPr>
            <p:ph idx="1"/>
          </p:nvPr>
        </p:nvSpPr>
        <p:spPr/>
        <p:txBody>
          <a:bodyPr>
            <a:normAutofit/>
          </a:bodyPr>
          <a:lstStyle/>
          <a:p>
            <a:r>
              <a:rPr lang="en-US" sz="2800" dirty="0">
                <a:solidFill>
                  <a:schemeClr val="bg2"/>
                </a:solidFill>
              </a:rPr>
              <a:t>The aim of agile methods is to reduce overheads in the software process (e.g. by limiting documentation) and to be able to respond quickly to changing requirements without excessive rework.</a:t>
            </a:r>
          </a:p>
          <a:p>
            <a:endParaRPr lang="en-GB" sz="2800" dirty="0">
              <a:solidFill>
                <a:schemeClr val="bg2"/>
              </a:solidFill>
            </a:endParaRPr>
          </a:p>
        </p:txBody>
      </p:sp>
    </p:spTree>
    <p:extLst>
      <p:ext uri="{BB962C8B-B14F-4D97-AF65-F5344CB8AC3E}">
        <p14:creationId xmlns:p14="http://schemas.microsoft.com/office/powerpoint/2010/main" val="268348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F99613-CB89-49A6-A893-BC30899A56B6}"/>
              </a:ext>
            </a:extLst>
          </p:cNvPr>
          <p:cNvSpPr>
            <a:spLocks noGrp="1"/>
          </p:cNvSpPr>
          <p:nvPr>
            <p:ph type="title"/>
          </p:nvPr>
        </p:nvSpPr>
        <p:spPr/>
        <p:txBody>
          <a:bodyPr/>
          <a:lstStyle/>
          <a:p>
            <a:r>
              <a:rPr lang="en-GB" dirty="0">
                <a:solidFill>
                  <a:schemeClr val="bg2"/>
                </a:solidFill>
              </a:rPr>
              <a:t>Agile Manifesto</a:t>
            </a:r>
          </a:p>
        </p:txBody>
      </p:sp>
      <p:graphicFrame>
        <p:nvGraphicFramePr>
          <p:cNvPr id="4" name="Content Placeholder 3">
            <a:extLst>
              <a:ext uri="{FF2B5EF4-FFF2-40B4-BE49-F238E27FC236}">
                <a16:creationId xmlns="" xmlns:a16="http://schemas.microsoft.com/office/drawing/2014/main" id="{1C2D6B38-6D5E-49A7-AEEF-8270DEBE995A}"/>
              </a:ext>
            </a:extLst>
          </p:cNvPr>
          <p:cNvGraphicFramePr>
            <a:graphicFrameLocks noGrp="1"/>
          </p:cNvGraphicFramePr>
          <p:nvPr>
            <p:ph idx="1"/>
            <p:extLst>
              <p:ext uri="{D42A27DB-BD31-4B8C-83A1-F6EECF244321}">
                <p14:modId xmlns:p14="http://schemas.microsoft.com/office/powerpoint/2010/main" val="1944001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780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DC5F7A-7019-4F0D-85A1-9E49075380F1}"/>
              </a:ext>
            </a:extLst>
          </p:cNvPr>
          <p:cNvSpPr>
            <a:spLocks noGrp="1"/>
          </p:cNvSpPr>
          <p:nvPr>
            <p:ph type="title"/>
          </p:nvPr>
        </p:nvSpPr>
        <p:spPr>
          <a:xfrm>
            <a:off x="838200" y="365126"/>
            <a:ext cx="10515600" cy="1145224"/>
          </a:xfrm>
        </p:spPr>
        <p:txBody>
          <a:bodyPr anchor="b">
            <a:normAutofit/>
          </a:bodyPr>
          <a:lstStyle/>
          <a:p>
            <a:r>
              <a:rPr lang="en-US" dirty="0">
                <a:solidFill>
                  <a:schemeClr val="bg2"/>
                </a:solidFill>
              </a:rPr>
              <a:t>The principles of agile methods</a:t>
            </a:r>
            <a:r>
              <a:rPr lang="en-GB" dirty="0">
                <a:solidFill>
                  <a:schemeClr val="bg2"/>
                </a:solidFill>
              </a:rPr>
              <a:t> </a:t>
            </a:r>
          </a:p>
        </p:txBody>
      </p:sp>
      <p:sp>
        <p:nvSpPr>
          <p:cNvPr id="3" name="Content Placeholder 2">
            <a:extLst>
              <a:ext uri="{FF2B5EF4-FFF2-40B4-BE49-F238E27FC236}">
                <a16:creationId xmlns="" xmlns:a16="http://schemas.microsoft.com/office/drawing/2014/main" id="{BA4A2F57-0386-4E3A-AB20-656109C3B895}"/>
              </a:ext>
            </a:extLst>
          </p:cNvPr>
          <p:cNvSpPr>
            <a:spLocks noGrp="1"/>
          </p:cNvSpPr>
          <p:nvPr>
            <p:ph sz="half" idx="1"/>
          </p:nvPr>
        </p:nvSpPr>
        <p:spPr>
          <a:xfrm>
            <a:off x="838200" y="1825625"/>
            <a:ext cx="5029200" cy="4351338"/>
          </a:xfrm>
        </p:spPr>
        <p:txBody>
          <a:bodyPr>
            <a:normAutofit/>
          </a:bodyPr>
          <a:lstStyle/>
          <a:p>
            <a:pPr marL="514350" indent="-514350">
              <a:buFont typeface="+mj-lt"/>
              <a:buAutoNum type="arabicPeriod"/>
            </a:pPr>
            <a:r>
              <a:rPr lang="en-GB" b="1" i="1" dirty="0">
                <a:solidFill>
                  <a:schemeClr val="bg2"/>
                </a:solidFill>
              </a:rPr>
              <a:t>Customer involvement </a:t>
            </a:r>
          </a:p>
          <a:p>
            <a:pPr marL="457200" lvl="2" indent="0" fontAlgn="base">
              <a:buNone/>
            </a:pPr>
            <a:r>
              <a:rPr lang="en-GB" sz="2000" dirty="0">
                <a:solidFill>
                  <a:schemeClr val="bg2"/>
                </a:solidFill>
              </a:rPr>
              <a:t>Customers should be closely involved throughout the development process. Their role is provide and prioritize new system requirements and to evaluate the iterations of the system.</a:t>
            </a:r>
          </a:p>
          <a:p>
            <a:pPr marL="228600" lvl="1" indent="0">
              <a:buNone/>
            </a:pPr>
            <a:endParaRPr lang="en-GB" sz="2000" dirty="0">
              <a:solidFill>
                <a:schemeClr val="bg2"/>
              </a:solidFill>
            </a:endParaRPr>
          </a:p>
        </p:txBody>
      </p:sp>
      <p:pic>
        <p:nvPicPr>
          <p:cNvPr id="2050" name="Picture 2" descr="Image result for Customer involvement">
            <a:extLst>
              <a:ext uri="{FF2B5EF4-FFF2-40B4-BE49-F238E27FC236}">
                <a16:creationId xmlns="" xmlns:a16="http://schemas.microsoft.com/office/drawing/2014/main" id="{43CFA89A-40F7-4B96-95B5-8CB4E1927B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63" r="18276" b="-3"/>
          <a:stretch/>
        </p:blipFill>
        <p:spPr bwMode="auto">
          <a:xfrm>
            <a:off x="6324600" y="1825625"/>
            <a:ext cx="5029200" cy="4351338"/>
          </a:xfrm>
          <a:prstGeom prst="rect">
            <a:avLst/>
          </a:prstGeom>
          <a:solidFill>
            <a:srgbClr val="FFFFFF"/>
          </a:solidFill>
          <a:extLst/>
        </p:spPr>
      </p:pic>
    </p:spTree>
    <p:extLst>
      <p:ext uri="{BB962C8B-B14F-4D97-AF65-F5344CB8AC3E}">
        <p14:creationId xmlns:p14="http://schemas.microsoft.com/office/powerpoint/2010/main" val="304161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DC5F7A-7019-4F0D-85A1-9E49075380F1}"/>
              </a:ext>
            </a:extLst>
          </p:cNvPr>
          <p:cNvSpPr>
            <a:spLocks noGrp="1"/>
          </p:cNvSpPr>
          <p:nvPr>
            <p:ph type="title"/>
          </p:nvPr>
        </p:nvSpPr>
        <p:spPr>
          <a:xfrm>
            <a:off x="838200" y="365126"/>
            <a:ext cx="10515600" cy="1145224"/>
          </a:xfrm>
        </p:spPr>
        <p:txBody>
          <a:bodyPr anchor="b">
            <a:normAutofit/>
          </a:bodyPr>
          <a:lstStyle/>
          <a:p>
            <a:r>
              <a:rPr lang="en-US">
                <a:solidFill>
                  <a:schemeClr val="bg2"/>
                </a:solidFill>
              </a:rPr>
              <a:t>The principles of agile methods</a:t>
            </a:r>
            <a:r>
              <a:rPr lang="en-GB">
                <a:solidFill>
                  <a:schemeClr val="bg2"/>
                </a:solidFill>
              </a:rPr>
              <a:t> </a:t>
            </a:r>
            <a:endParaRPr lang="en-GB" dirty="0">
              <a:solidFill>
                <a:schemeClr val="bg2"/>
              </a:solidFill>
            </a:endParaRPr>
          </a:p>
        </p:txBody>
      </p:sp>
      <p:sp>
        <p:nvSpPr>
          <p:cNvPr id="3" name="Content Placeholder 2">
            <a:extLst>
              <a:ext uri="{FF2B5EF4-FFF2-40B4-BE49-F238E27FC236}">
                <a16:creationId xmlns="" xmlns:a16="http://schemas.microsoft.com/office/drawing/2014/main" id="{BA4A2F57-0386-4E3A-AB20-656109C3B895}"/>
              </a:ext>
            </a:extLst>
          </p:cNvPr>
          <p:cNvSpPr>
            <a:spLocks noGrp="1"/>
          </p:cNvSpPr>
          <p:nvPr>
            <p:ph sz="half" idx="1"/>
          </p:nvPr>
        </p:nvSpPr>
        <p:spPr>
          <a:xfrm>
            <a:off x="838200" y="1825625"/>
            <a:ext cx="5029200" cy="4351338"/>
          </a:xfrm>
        </p:spPr>
        <p:txBody>
          <a:bodyPr>
            <a:normAutofit/>
          </a:bodyPr>
          <a:lstStyle/>
          <a:p>
            <a:pPr marL="514350" indent="-514350">
              <a:buFont typeface="+mj-lt"/>
              <a:buAutoNum type="arabicPeriod"/>
            </a:pPr>
            <a:r>
              <a:rPr lang="en-GB" b="1" i="1">
                <a:solidFill>
                  <a:schemeClr val="bg2"/>
                </a:solidFill>
              </a:rPr>
              <a:t>Incremental delivery</a:t>
            </a:r>
          </a:p>
          <a:p>
            <a:pPr marL="457200" lvl="2" indent="0" fontAlgn="base">
              <a:buNone/>
            </a:pPr>
            <a:r>
              <a:rPr lang="en-GB" sz="2000">
                <a:solidFill>
                  <a:srgbClr val="000000"/>
                </a:solidFill>
                <a:latin typeface="Times New Roman" panose="02020603050405020304" pitchFamily="18" charset="0"/>
                <a:ea typeface="Times New Roman" charset="0"/>
                <a:cs typeface="Times New Roman" panose="02020603050405020304" pitchFamily="18" charset="0"/>
              </a:rPr>
              <a:t>The software is developed in increments with the customer specifying the requirements to be included in each increment.</a:t>
            </a:r>
          </a:p>
          <a:p>
            <a:pPr marL="457200" lvl="2" indent="0" fontAlgn="base">
              <a:buNone/>
            </a:pPr>
            <a:r>
              <a:rPr lang="en-GB" sz="2000">
                <a:solidFill>
                  <a:schemeClr val="bg2"/>
                </a:solidFill>
              </a:rPr>
              <a:t>.</a:t>
            </a:r>
          </a:p>
          <a:p>
            <a:pPr marL="228600" lvl="1" indent="0">
              <a:buNone/>
            </a:pPr>
            <a:endParaRPr lang="en-GB" sz="2000" dirty="0">
              <a:solidFill>
                <a:schemeClr val="bg2"/>
              </a:solidFill>
            </a:endParaRPr>
          </a:p>
        </p:txBody>
      </p:sp>
      <p:pic>
        <p:nvPicPr>
          <p:cNvPr id="3074" name="Picture 2" descr="Image result for Incremental delivery">
            <a:extLst>
              <a:ext uri="{FF2B5EF4-FFF2-40B4-BE49-F238E27FC236}">
                <a16:creationId xmlns="" xmlns:a16="http://schemas.microsoft.com/office/drawing/2014/main" id="{0AEAB5AA-3E73-4DA3-B659-147AB552EB9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 t="66666" r="2545" b="1"/>
          <a:stretch/>
        </p:blipFill>
        <p:spPr bwMode="auto">
          <a:xfrm>
            <a:off x="4180575" y="3733800"/>
            <a:ext cx="7319539"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09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1778</TotalTime>
  <Words>1980</Words>
  <Application>Microsoft Office PowerPoint</Application>
  <PresentationFormat>Widescreen</PresentationFormat>
  <Paragraphs>183</Paragraphs>
  <Slides>49</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Century Schoolbook</vt:lpstr>
      <vt:lpstr>Source Sans Pro</vt:lpstr>
      <vt:lpstr>Times New Roman</vt:lpstr>
      <vt:lpstr>CITY SKETCH 16X9</vt:lpstr>
      <vt:lpstr>Software Engineering</vt:lpstr>
      <vt:lpstr>Content</vt:lpstr>
      <vt:lpstr>Class 07 22-feb-2021</vt:lpstr>
      <vt:lpstr>Agile methods</vt:lpstr>
      <vt:lpstr>Agile method focus on;</vt:lpstr>
      <vt:lpstr>Aim</vt:lpstr>
      <vt:lpstr>Agile Manifesto</vt:lpstr>
      <vt:lpstr>The principles of agile methods </vt:lpstr>
      <vt:lpstr>The principles of agile methods </vt:lpstr>
      <vt:lpstr>The principles of agile methods </vt:lpstr>
      <vt:lpstr>Agile methods have been particularly successful for two kinds of system development.</vt:lpstr>
      <vt:lpstr>Agile development techniques</vt:lpstr>
      <vt:lpstr>Extreme Programming (Xp)</vt:lpstr>
      <vt:lpstr>The extreme programming release cycle </vt:lpstr>
      <vt:lpstr>Extreme programming practices</vt:lpstr>
      <vt:lpstr>Extreme programming practices</vt:lpstr>
      <vt:lpstr>Extreme programming practices</vt:lpstr>
      <vt:lpstr>Influential XP practices</vt:lpstr>
      <vt:lpstr>User-Story</vt:lpstr>
      <vt:lpstr>User-Story</vt:lpstr>
      <vt:lpstr>User-Story</vt:lpstr>
      <vt:lpstr>User-Story</vt:lpstr>
      <vt:lpstr>User-Story</vt:lpstr>
      <vt:lpstr>Class 08 24-feb-2021</vt:lpstr>
      <vt:lpstr>A ‘prescribing medication’ story </vt:lpstr>
      <vt:lpstr>Examples of task cards for prescribing medication </vt:lpstr>
      <vt:lpstr>Refactoring</vt:lpstr>
      <vt:lpstr>Refactoring</vt:lpstr>
      <vt:lpstr>Test-first development</vt:lpstr>
      <vt:lpstr>Test-driven development</vt:lpstr>
      <vt:lpstr>Example</vt:lpstr>
      <vt:lpstr>Example</vt:lpstr>
      <vt:lpstr>Test case description for dose checking </vt:lpstr>
      <vt:lpstr>Test automation</vt:lpstr>
      <vt:lpstr>Problems with test-first development</vt:lpstr>
      <vt:lpstr>Class 09 26-feb-2021</vt:lpstr>
      <vt:lpstr>Agile project management</vt:lpstr>
      <vt:lpstr>Earlier Issues</vt:lpstr>
      <vt:lpstr>To Address this issue</vt:lpstr>
      <vt:lpstr>Scrum</vt:lpstr>
      <vt:lpstr>Scrum Team </vt:lpstr>
      <vt:lpstr>Velocity:</vt:lpstr>
      <vt:lpstr>The Scrum process</vt:lpstr>
      <vt:lpstr>The Scrum sprint cycle</vt:lpstr>
      <vt:lpstr>Scrum benefits</vt:lpstr>
      <vt:lpstr>Distributed Scrum</vt:lpstr>
      <vt:lpstr>Distributed Scrum</vt:lpstr>
      <vt:lpstr>Scrum vs Kanban</vt:lpstr>
      <vt:lpstr>Thankyou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dc:creator>Sobia Princess</dc:creator>
  <cp:lastModifiedBy>Administrator</cp:lastModifiedBy>
  <cp:revision>39</cp:revision>
  <dcterms:created xsi:type="dcterms:W3CDTF">2021-02-20T15:03:03Z</dcterms:created>
  <dcterms:modified xsi:type="dcterms:W3CDTF">2021-03-03T02:52:17Z</dcterms:modified>
</cp:coreProperties>
</file>